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1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34.jpeg" ContentType="image/jpeg"/>
  <Override PartName="/ppt/media/image8.png" ContentType="image/png"/>
  <Override PartName="/ppt/media/image19.wmf" ContentType="image/x-wmf"/>
  <Override PartName="/ppt/media/image23.jpeg" ContentType="image/jpe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20.jpeg" ContentType="image/jpeg"/>
  <Override PartName="/ppt/media/image21.png" ContentType="image/png"/>
  <Override PartName="/ppt/media/image22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8.png" ContentType="image/png"/>
  <Override PartName="/ppt/media/image29.png" ContentType="image/png"/>
  <Override PartName="/ppt/media/image30.png" ContentType="image/png"/>
  <Override PartName="/ppt/media/image31.jpeg" ContentType="image/jpeg"/>
  <Override PartName="/ppt/media/image32.png" ContentType="image/png"/>
  <Override PartName="/ppt/media/image33.png" ContentType="image/png"/>
  <Override PartName="/ppt/media/image36.png" ContentType="image/png"/>
  <Override PartName="/ppt/media/image37.jpeg" ContentType="image/jpeg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12192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456EF-B1F7-4736-AE70-C894E55D19F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97230-CA56-4E7C-B5E5-3BF54BE20B13}">
      <dgm:prSet/>
      <dgm:spPr/>
      <dgm:t>
        <a:bodyPr/>
        <a:lstStyle/>
        <a:p>
          <a:pPr rtl="0"/>
          <a:r>
            <a:rPr lang="ru-RU" dirty="0" smtClean="0"/>
            <a:t>01 </a:t>
          </a:r>
          <a:endParaRPr lang="ru-RU" dirty="0"/>
        </a:p>
      </dgm:t>
    </dgm:pt>
    <dgm:pt modelId="{8B000FC5-33E7-47ED-8D4D-3199B2AA1FFC}" type="parTrans" cxnId="{00A9E662-0512-4160-B990-DCB62C651D51}">
      <dgm:prSet/>
      <dgm:spPr/>
      <dgm:t>
        <a:bodyPr/>
        <a:lstStyle/>
        <a:p>
          <a:endParaRPr lang="ru-RU"/>
        </a:p>
      </dgm:t>
    </dgm:pt>
    <dgm:pt modelId="{D4724D65-FE95-4636-BDC3-DC9AA61D50FA}" type="sibTrans" cxnId="{00A9E662-0512-4160-B990-DCB62C651D51}">
      <dgm:prSet/>
      <dgm:spPr/>
      <dgm:t>
        <a:bodyPr/>
        <a:lstStyle/>
        <a:p>
          <a:endParaRPr lang="ru-RU"/>
        </a:p>
      </dgm:t>
    </dgm:pt>
    <dgm:pt modelId="{4E5AFC12-4131-48B1-A558-8DBE306E60EA}">
      <dgm:prSet/>
      <dgm:spPr/>
      <dgm:t>
        <a:bodyPr/>
        <a:lstStyle/>
        <a:p>
          <a:pPr rtl="0"/>
          <a:r>
            <a:rPr lang="ru-RU" dirty="0" smtClean="0"/>
            <a:t>05 </a:t>
          </a:r>
          <a:endParaRPr lang="ru-RU" dirty="0"/>
        </a:p>
      </dgm:t>
    </dgm:pt>
    <dgm:pt modelId="{7CDE488E-D8CA-4F5F-8B2E-29D3D4B3DBEA}" type="parTrans" cxnId="{D83487AF-1A21-4D22-9567-43D10B1A79CA}">
      <dgm:prSet/>
      <dgm:spPr/>
      <dgm:t>
        <a:bodyPr/>
        <a:lstStyle/>
        <a:p>
          <a:endParaRPr lang="ru-RU"/>
        </a:p>
      </dgm:t>
    </dgm:pt>
    <dgm:pt modelId="{A4A8E03D-538B-4D38-8003-06795014D0BE}" type="sibTrans" cxnId="{D83487AF-1A21-4D22-9567-43D10B1A79CA}">
      <dgm:prSet/>
      <dgm:spPr/>
      <dgm:t>
        <a:bodyPr/>
        <a:lstStyle/>
        <a:p>
          <a:endParaRPr lang="ru-RU"/>
        </a:p>
      </dgm:t>
    </dgm:pt>
    <dgm:pt modelId="{D2E6322D-2640-42E3-B07E-C6BD35B8A67A}">
      <dgm:prSet/>
      <dgm:spPr/>
      <dgm:t>
        <a:bodyPr/>
        <a:lstStyle/>
        <a:p>
          <a:pPr rtl="0"/>
          <a:r>
            <a:rPr lang="ru-RU" dirty="0" smtClean="0"/>
            <a:t>04 </a:t>
          </a:r>
          <a:endParaRPr lang="ru-RU" dirty="0"/>
        </a:p>
      </dgm:t>
    </dgm:pt>
    <dgm:pt modelId="{6F04D2E2-7120-46A3-B374-CF4395C62059}" type="parTrans" cxnId="{4B811A64-F27E-428C-A67D-9D51F5E739E5}">
      <dgm:prSet/>
      <dgm:spPr/>
      <dgm:t>
        <a:bodyPr/>
        <a:lstStyle/>
        <a:p>
          <a:endParaRPr lang="ru-RU"/>
        </a:p>
      </dgm:t>
    </dgm:pt>
    <dgm:pt modelId="{4A0CC277-623A-40A5-BC04-9E4E1D46FBB1}" type="sibTrans" cxnId="{4B811A64-F27E-428C-A67D-9D51F5E739E5}">
      <dgm:prSet/>
      <dgm:spPr/>
      <dgm:t>
        <a:bodyPr/>
        <a:lstStyle/>
        <a:p>
          <a:endParaRPr lang="ru-RU"/>
        </a:p>
      </dgm:t>
    </dgm:pt>
    <dgm:pt modelId="{2E72B890-710F-423D-912B-483D7534D898}">
      <dgm:prSet/>
      <dgm:spPr/>
      <dgm:t>
        <a:bodyPr/>
        <a:lstStyle/>
        <a:p>
          <a:pPr rtl="0"/>
          <a:r>
            <a:rPr lang="ru-RU" dirty="0" smtClean="0"/>
            <a:t>03 </a:t>
          </a:r>
          <a:endParaRPr lang="ru-RU" dirty="0"/>
        </a:p>
      </dgm:t>
    </dgm:pt>
    <dgm:pt modelId="{EECEFCF8-6629-4700-BB22-DAB9E269A739}" type="parTrans" cxnId="{7192EE4C-CD87-43B1-8952-557ED496FE9C}">
      <dgm:prSet/>
      <dgm:spPr/>
      <dgm:t>
        <a:bodyPr/>
        <a:lstStyle/>
        <a:p>
          <a:endParaRPr lang="ru-RU"/>
        </a:p>
      </dgm:t>
    </dgm:pt>
    <dgm:pt modelId="{6970D9FB-EB71-472F-AC0F-B1011BD6CE2F}" type="sibTrans" cxnId="{7192EE4C-CD87-43B1-8952-557ED496FE9C}">
      <dgm:prSet/>
      <dgm:spPr/>
      <dgm:t>
        <a:bodyPr/>
        <a:lstStyle/>
        <a:p>
          <a:endParaRPr lang="ru-RU"/>
        </a:p>
      </dgm:t>
    </dgm:pt>
    <dgm:pt modelId="{79B956A8-33BE-429E-8677-CC91EF2582E5}">
      <dgm:prSet/>
      <dgm:spPr/>
      <dgm:t>
        <a:bodyPr/>
        <a:lstStyle/>
        <a:p>
          <a:pPr rtl="0"/>
          <a:r>
            <a:rPr lang="ru-RU" dirty="0" smtClean="0"/>
            <a:t>02</a:t>
          </a:r>
          <a:endParaRPr lang="ru-RU" dirty="0"/>
        </a:p>
      </dgm:t>
    </dgm:pt>
    <dgm:pt modelId="{32288115-3718-42EA-BF83-3B1D503E97DA}" type="parTrans" cxnId="{0144662E-5A3C-4AC8-8FF2-F7A6C16778D1}">
      <dgm:prSet/>
      <dgm:spPr/>
      <dgm:t>
        <a:bodyPr/>
        <a:lstStyle/>
        <a:p>
          <a:endParaRPr lang="ru-RU"/>
        </a:p>
      </dgm:t>
    </dgm:pt>
    <dgm:pt modelId="{DE6EAD3D-CADD-433F-97A0-D28C834CA8BC}" type="sibTrans" cxnId="{0144662E-5A3C-4AC8-8FF2-F7A6C16778D1}">
      <dgm:prSet/>
      <dgm:spPr/>
      <dgm:t>
        <a:bodyPr/>
        <a:lstStyle/>
        <a:p>
          <a:endParaRPr lang="ru-RU"/>
        </a:p>
      </dgm:t>
    </dgm:pt>
    <dgm:pt modelId="{9F756596-416C-476B-9EB0-55C2F7CB7FAA}" type="pres">
      <dgm:prSet presAssocID="{2AF456EF-B1F7-4736-AE70-C894E55D19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F51E3-0055-47A5-81DF-BDB04614EF73}" type="pres">
      <dgm:prSet presAssocID="{F9F97230-CA56-4E7C-B5E5-3BF54BE20B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8E6F8-1E06-46A4-A1C4-06AEA6AE0C41}" type="pres">
      <dgm:prSet presAssocID="{F9F97230-CA56-4E7C-B5E5-3BF54BE20B13}" presName="spNode" presStyleCnt="0"/>
      <dgm:spPr/>
    </dgm:pt>
    <dgm:pt modelId="{9504250F-B75D-4765-8021-9E3D95A146BE}" type="pres">
      <dgm:prSet presAssocID="{D4724D65-FE95-4636-BDC3-DC9AA61D50F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9E448BB-0C9D-4A54-840B-8ED36519E942}" type="pres">
      <dgm:prSet presAssocID="{4E5AFC12-4131-48B1-A558-8DBE306E60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9141-CFDD-4732-9A7F-3CBB1E4B0FC2}" type="pres">
      <dgm:prSet presAssocID="{4E5AFC12-4131-48B1-A558-8DBE306E60EA}" presName="spNode" presStyleCnt="0"/>
      <dgm:spPr/>
    </dgm:pt>
    <dgm:pt modelId="{A4DB6AA4-23FD-4A9E-8F36-2DB118892E56}" type="pres">
      <dgm:prSet presAssocID="{A4A8E03D-538B-4D38-8003-06795014D0B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8EA5DAB-487C-4BD4-9F2E-AB37F608383D}" type="pres">
      <dgm:prSet presAssocID="{D2E6322D-2640-42E3-B07E-C6BD35B8A6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B7D34-20B6-4EC8-8044-C3FF570C3A7B}" type="pres">
      <dgm:prSet presAssocID="{D2E6322D-2640-42E3-B07E-C6BD35B8A67A}" presName="spNode" presStyleCnt="0"/>
      <dgm:spPr/>
    </dgm:pt>
    <dgm:pt modelId="{CB639E95-9287-482D-BE48-E39F36C46EAD}" type="pres">
      <dgm:prSet presAssocID="{4A0CC277-623A-40A5-BC04-9E4E1D46FBB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2A461B8-14F0-487B-A099-A121F1936061}" type="pres">
      <dgm:prSet presAssocID="{2E72B890-710F-423D-912B-483D7534D8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555EA-AB23-4C7A-8491-EEE24BA0BB10}" type="pres">
      <dgm:prSet presAssocID="{2E72B890-710F-423D-912B-483D7534D898}" presName="spNode" presStyleCnt="0"/>
      <dgm:spPr/>
    </dgm:pt>
    <dgm:pt modelId="{1F06EFB2-6B82-4702-B0B7-CFE1EF5727D8}" type="pres">
      <dgm:prSet presAssocID="{6970D9FB-EB71-472F-AC0F-B1011BD6CE2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23663D8-42F9-42A7-81A9-6AAFFF9757A6}" type="pres">
      <dgm:prSet presAssocID="{79B956A8-33BE-429E-8677-CC91EF2582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3CD74-DF84-441B-87DE-FDB45D267897}" type="pres">
      <dgm:prSet presAssocID="{79B956A8-33BE-429E-8677-CC91EF2582E5}" presName="spNode" presStyleCnt="0"/>
      <dgm:spPr/>
    </dgm:pt>
    <dgm:pt modelId="{71D44228-4042-463C-ADA5-0D470F2125DD}" type="pres">
      <dgm:prSet presAssocID="{DE6EAD3D-CADD-433F-97A0-D28C834CA8B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192EE4C-CD87-43B1-8952-557ED496FE9C}" srcId="{2AF456EF-B1F7-4736-AE70-C894E55D19F0}" destId="{2E72B890-710F-423D-912B-483D7534D898}" srcOrd="3" destOrd="0" parTransId="{EECEFCF8-6629-4700-BB22-DAB9E269A739}" sibTransId="{6970D9FB-EB71-472F-AC0F-B1011BD6CE2F}"/>
    <dgm:cxn modelId="{0F8917BD-0422-48ED-BD24-7FEF6C27D007}" type="presOf" srcId="{79B956A8-33BE-429E-8677-CC91EF2582E5}" destId="{223663D8-42F9-42A7-81A9-6AAFFF9757A6}" srcOrd="0" destOrd="0" presId="urn:microsoft.com/office/officeart/2005/8/layout/cycle6"/>
    <dgm:cxn modelId="{0144662E-5A3C-4AC8-8FF2-F7A6C16778D1}" srcId="{2AF456EF-B1F7-4736-AE70-C894E55D19F0}" destId="{79B956A8-33BE-429E-8677-CC91EF2582E5}" srcOrd="4" destOrd="0" parTransId="{32288115-3718-42EA-BF83-3B1D503E97DA}" sibTransId="{DE6EAD3D-CADD-433F-97A0-D28C834CA8BC}"/>
    <dgm:cxn modelId="{D83487AF-1A21-4D22-9567-43D10B1A79CA}" srcId="{2AF456EF-B1F7-4736-AE70-C894E55D19F0}" destId="{4E5AFC12-4131-48B1-A558-8DBE306E60EA}" srcOrd="1" destOrd="0" parTransId="{7CDE488E-D8CA-4F5F-8B2E-29D3D4B3DBEA}" sibTransId="{A4A8E03D-538B-4D38-8003-06795014D0BE}"/>
    <dgm:cxn modelId="{C4FF813C-853E-41AC-971F-1E55DA0ED484}" type="presOf" srcId="{4E5AFC12-4131-48B1-A558-8DBE306E60EA}" destId="{49E448BB-0C9D-4A54-840B-8ED36519E942}" srcOrd="0" destOrd="0" presId="urn:microsoft.com/office/officeart/2005/8/layout/cycle6"/>
    <dgm:cxn modelId="{1472CF30-8E29-4CA2-B50A-8B65769F404C}" type="presOf" srcId="{6970D9FB-EB71-472F-AC0F-B1011BD6CE2F}" destId="{1F06EFB2-6B82-4702-B0B7-CFE1EF5727D8}" srcOrd="0" destOrd="0" presId="urn:microsoft.com/office/officeart/2005/8/layout/cycle6"/>
    <dgm:cxn modelId="{525EB52E-39BF-4C21-AD4B-4313D1E2AAF8}" type="presOf" srcId="{4A0CC277-623A-40A5-BC04-9E4E1D46FBB1}" destId="{CB639E95-9287-482D-BE48-E39F36C46EAD}" srcOrd="0" destOrd="0" presId="urn:microsoft.com/office/officeart/2005/8/layout/cycle6"/>
    <dgm:cxn modelId="{54C0E4F2-AD5C-4538-BDC1-A813184B8204}" type="presOf" srcId="{A4A8E03D-538B-4D38-8003-06795014D0BE}" destId="{A4DB6AA4-23FD-4A9E-8F36-2DB118892E56}" srcOrd="0" destOrd="0" presId="urn:microsoft.com/office/officeart/2005/8/layout/cycle6"/>
    <dgm:cxn modelId="{4B811A64-F27E-428C-A67D-9D51F5E739E5}" srcId="{2AF456EF-B1F7-4736-AE70-C894E55D19F0}" destId="{D2E6322D-2640-42E3-B07E-C6BD35B8A67A}" srcOrd="2" destOrd="0" parTransId="{6F04D2E2-7120-46A3-B374-CF4395C62059}" sibTransId="{4A0CC277-623A-40A5-BC04-9E4E1D46FBB1}"/>
    <dgm:cxn modelId="{00A9E662-0512-4160-B990-DCB62C651D51}" srcId="{2AF456EF-B1F7-4736-AE70-C894E55D19F0}" destId="{F9F97230-CA56-4E7C-B5E5-3BF54BE20B13}" srcOrd="0" destOrd="0" parTransId="{8B000FC5-33E7-47ED-8D4D-3199B2AA1FFC}" sibTransId="{D4724D65-FE95-4636-BDC3-DC9AA61D50FA}"/>
    <dgm:cxn modelId="{77848C84-6F65-4A08-9483-C773E473C335}" type="presOf" srcId="{DE6EAD3D-CADD-433F-97A0-D28C834CA8BC}" destId="{71D44228-4042-463C-ADA5-0D470F2125DD}" srcOrd="0" destOrd="0" presId="urn:microsoft.com/office/officeart/2005/8/layout/cycle6"/>
    <dgm:cxn modelId="{D2E99D33-9BB7-4D1C-A9CB-0F6D0F93289D}" type="presOf" srcId="{D4724D65-FE95-4636-BDC3-DC9AA61D50FA}" destId="{9504250F-B75D-4765-8021-9E3D95A146BE}" srcOrd="0" destOrd="0" presId="urn:microsoft.com/office/officeart/2005/8/layout/cycle6"/>
    <dgm:cxn modelId="{3FF02977-C804-47F2-9298-88E2EEAC51FF}" type="presOf" srcId="{F9F97230-CA56-4E7C-B5E5-3BF54BE20B13}" destId="{B05F51E3-0055-47A5-81DF-BDB04614EF73}" srcOrd="0" destOrd="0" presId="urn:microsoft.com/office/officeart/2005/8/layout/cycle6"/>
    <dgm:cxn modelId="{AD71862B-9E19-440D-BFBC-01B4C2284E17}" type="presOf" srcId="{2E72B890-710F-423D-912B-483D7534D898}" destId="{62A461B8-14F0-487B-A099-A121F1936061}" srcOrd="0" destOrd="0" presId="urn:microsoft.com/office/officeart/2005/8/layout/cycle6"/>
    <dgm:cxn modelId="{6C58ED34-96A4-4501-AE01-101AF305919D}" type="presOf" srcId="{D2E6322D-2640-42E3-B07E-C6BD35B8A67A}" destId="{E8EA5DAB-487C-4BD4-9F2E-AB37F608383D}" srcOrd="0" destOrd="0" presId="urn:microsoft.com/office/officeart/2005/8/layout/cycle6"/>
    <dgm:cxn modelId="{6032AC40-05F9-472C-9721-C2DA882A2DC7}" type="presOf" srcId="{2AF456EF-B1F7-4736-AE70-C894E55D19F0}" destId="{9F756596-416C-476B-9EB0-55C2F7CB7FAA}" srcOrd="0" destOrd="0" presId="urn:microsoft.com/office/officeart/2005/8/layout/cycle6"/>
    <dgm:cxn modelId="{067E3EB4-6D96-44BC-80E5-C6E439C7086C}" type="presParOf" srcId="{9F756596-416C-476B-9EB0-55C2F7CB7FAA}" destId="{B05F51E3-0055-47A5-81DF-BDB04614EF73}" srcOrd="0" destOrd="0" presId="urn:microsoft.com/office/officeart/2005/8/layout/cycle6"/>
    <dgm:cxn modelId="{B371BF6A-F8EE-4B9A-8439-E616565888EA}" type="presParOf" srcId="{9F756596-416C-476B-9EB0-55C2F7CB7FAA}" destId="{D7C8E6F8-1E06-46A4-A1C4-06AEA6AE0C41}" srcOrd="1" destOrd="0" presId="urn:microsoft.com/office/officeart/2005/8/layout/cycle6"/>
    <dgm:cxn modelId="{43FFA1A2-EFEB-47EE-ABC0-D8915DFE1A1A}" type="presParOf" srcId="{9F756596-416C-476B-9EB0-55C2F7CB7FAA}" destId="{9504250F-B75D-4765-8021-9E3D95A146BE}" srcOrd="2" destOrd="0" presId="urn:microsoft.com/office/officeart/2005/8/layout/cycle6"/>
    <dgm:cxn modelId="{5CE12DF1-5C0C-4F4B-B336-A199A8369C48}" type="presParOf" srcId="{9F756596-416C-476B-9EB0-55C2F7CB7FAA}" destId="{49E448BB-0C9D-4A54-840B-8ED36519E942}" srcOrd="3" destOrd="0" presId="urn:microsoft.com/office/officeart/2005/8/layout/cycle6"/>
    <dgm:cxn modelId="{5A4AF71B-1825-4310-83DA-6CE99C535820}" type="presParOf" srcId="{9F756596-416C-476B-9EB0-55C2F7CB7FAA}" destId="{4F8A9141-CFDD-4732-9A7F-3CBB1E4B0FC2}" srcOrd="4" destOrd="0" presId="urn:microsoft.com/office/officeart/2005/8/layout/cycle6"/>
    <dgm:cxn modelId="{ED3F6271-3C14-4E62-A1B8-629FC35F5F4F}" type="presParOf" srcId="{9F756596-416C-476B-9EB0-55C2F7CB7FAA}" destId="{A4DB6AA4-23FD-4A9E-8F36-2DB118892E56}" srcOrd="5" destOrd="0" presId="urn:microsoft.com/office/officeart/2005/8/layout/cycle6"/>
    <dgm:cxn modelId="{D7D5586B-045E-4F15-A01D-BA4850D1CC2E}" type="presParOf" srcId="{9F756596-416C-476B-9EB0-55C2F7CB7FAA}" destId="{E8EA5DAB-487C-4BD4-9F2E-AB37F608383D}" srcOrd="6" destOrd="0" presId="urn:microsoft.com/office/officeart/2005/8/layout/cycle6"/>
    <dgm:cxn modelId="{D70AE194-F7B0-44C3-AC98-BED46A2EA824}" type="presParOf" srcId="{9F756596-416C-476B-9EB0-55C2F7CB7FAA}" destId="{74CB7D34-20B6-4EC8-8044-C3FF570C3A7B}" srcOrd="7" destOrd="0" presId="urn:microsoft.com/office/officeart/2005/8/layout/cycle6"/>
    <dgm:cxn modelId="{E7BE1D89-E81A-4D0B-8C6A-EFEE1A21393B}" type="presParOf" srcId="{9F756596-416C-476B-9EB0-55C2F7CB7FAA}" destId="{CB639E95-9287-482D-BE48-E39F36C46EAD}" srcOrd="8" destOrd="0" presId="urn:microsoft.com/office/officeart/2005/8/layout/cycle6"/>
    <dgm:cxn modelId="{880E8F32-3196-4798-B4CD-C700F7BE107E}" type="presParOf" srcId="{9F756596-416C-476B-9EB0-55C2F7CB7FAA}" destId="{62A461B8-14F0-487B-A099-A121F1936061}" srcOrd="9" destOrd="0" presId="urn:microsoft.com/office/officeart/2005/8/layout/cycle6"/>
    <dgm:cxn modelId="{D755490E-BA30-450F-AD5C-3AA6E29321BC}" type="presParOf" srcId="{9F756596-416C-476B-9EB0-55C2F7CB7FAA}" destId="{EAE555EA-AB23-4C7A-8491-EEE24BA0BB10}" srcOrd="10" destOrd="0" presId="urn:microsoft.com/office/officeart/2005/8/layout/cycle6"/>
    <dgm:cxn modelId="{DDF01597-ABF8-405A-BE41-E1587EBB4DBD}" type="presParOf" srcId="{9F756596-416C-476B-9EB0-55C2F7CB7FAA}" destId="{1F06EFB2-6B82-4702-B0B7-CFE1EF5727D8}" srcOrd="11" destOrd="0" presId="urn:microsoft.com/office/officeart/2005/8/layout/cycle6"/>
    <dgm:cxn modelId="{A701D015-8BF0-4698-BCB9-5EC383F4C837}" type="presParOf" srcId="{9F756596-416C-476B-9EB0-55C2F7CB7FAA}" destId="{223663D8-42F9-42A7-81A9-6AAFFF9757A6}" srcOrd="12" destOrd="0" presId="urn:microsoft.com/office/officeart/2005/8/layout/cycle6"/>
    <dgm:cxn modelId="{69C9732D-33CC-4790-896E-33384D16BCD9}" type="presParOf" srcId="{9F756596-416C-476B-9EB0-55C2F7CB7FAA}" destId="{0803CD74-DF84-441B-87DE-FDB45D267897}" srcOrd="13" destOrd="0" presId="urn:microsoft.com/office/officeart/2005/8/layout/cycle6"/>
    <dgm:cxn modelId="{EA98BD84-0E4E-4602-8005-FFF3D2EAF2F5}" type="presParOf" srcId="{9F756596-416C-476B-9EB0-55C2F7CB7FAA}" destId="{71D44228-4042-463C-ADA5-0D470F2125D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F51E3-0055-47A5-81DF-BDB04614EF73}">
      <dsp:nvSpPr>
        <dsp:cNvPr id="0" name=""/>
        <dsp:cNvSpPr/>
      </dsp:nvSpPr>
      <dsp:spPr>
        <a:xfrm>
          <a:off x="1486641" y="480555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01 </a:t>
          </a:r>
          <a:endParaRPr lang="ru-RU" sz="3200" kern="1200" dirty="0"/>
        </a:p>
      </dsp:txBody>
      <dsp:txXfrm>
        <a:off x="1486641" y="480555"/>
        <a:ext cx="1203180" cy="782067"/>
      </dsp:txXfrm>
    </dsp:sp>
    <dsp:sp modelId="{9504250F-B75D-4765-8021-9E3D95A146BE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2172636" y="123908"/>
              </a:moveTo>
              <a:arcTo wR="1562777" hR="1562777" stAng="17578169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448BB-0C9D-4A54-840B-8ED36519E942}">
      <dsp:nvSpPr>
        <dsp:cNvPr id="0" name=""/>
        <dsp:cNvSpPr/>
      </dsp:nvSpPr>
      <dsp:spPr>
        <a:xfrm>
          <a:off x="2972931" y="1560407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05 </a:t>
          </a:r>
          <a:endParaRPr lang="ru-RU" sz="3200" kern="1200" dirty="0"/>
        </a:p>
      </dsp:txBody>
      <dsp:txXfrm>
        <a:off x="2972931" y="1560407"/>
        <a:ext cx="1203180" cy="782067"/>
      </dsp:txXfrm>
    </dsp:sp>
    <dsp:sp modelId="{A4DB6AA4-23FD-4A9E-8F36-2DB118892E56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3123406" y="1480877"/>
              </a:moveTo>
              <a:arcTo wR="1562777" hR="1562777" stAng="21419756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A5DAB-487C-4BD4-9F2E-AB37F608383D}">
      <dsp:nvSpPr>
        <dsp:cNvPr id="0" name=""/>
        <dsp:cNvSpPr/>
      </dsp:nvSpPr>
      <dsp:spPr>
        <a:xfrm>
          <a:off x="2405219" y="3307645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04 </a:t>
          </a:r>
          <a:endParaRPr lang="ru-RU" sz="3200" kern="1200" dirty="0"/>
        </a:p>
      </dsp:txBody>
      <dsp:txXfrm>
        <a:off x="2405219" y="3307645"/>
        <a:ext cx="1203180" cy="782067"/>
      </dsp:txXfrm>
    </dsp:sp>
    <dsp:sp modelId="{CB639E95-9287-482D-BE48-E39F36C46EAD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1873553" y="3094341"/>
              </a:moveTo>
              <a:arcTo wR="1562777" hR="1562777" stAng="4711776" swAng="13764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461B8-14F0-487B-A099-A121F1936061}">
      <dsp:nvSpPr>
        <dsp:cNvPr id="0" name=""/>
        <dsp:cNvSpPr/>
      </dsp:nvSpPr>
      <dsp:spPr>
        <a:xfrm>
          <a:off x="568064" y="3307645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03 </a:t>
          </a:r>
          <a:endParaRPr lang="ru-RU" sz="3200" kern="1200" dirty="0"/>
        </a:p>
      </dsp:txBody>
      <dsp:txXfrm>
        <a:off x="568064" y="3307645"/>
        <a:ext cx="1203180" cy="782067"/>
      </dsp:txXfrm>
    </dsp:sp>
    <dsp:sp modelId="{1F06EFB2-6B82-4702-B0B7-CFE1EF5727D8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261197" y="2427740"/>
              </a:moveTo>
              <a:arcTo wR="1562777" hR="1562777" stAng="8783641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663D8-42F9-42A7-81A9-6AAFFF9757A6}">
      <dsp:nvSpPr>
        <dsp:cNvPr id="0" name=""/>
        <dsp:cNvSpPr/>
      </dsp:nvSpPr>
      <dsp:spPr>
        <a:xfrm>
          <a:off x="352" y="1560407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02</a:t>
          </a:r>
          <a:endParaRPr lang="ru-RU" sz="3200" kern="1200" dirty="0"/>
        </a:p>
      </dsp:txBody>
      <dsp:txXfrm>
        <a:off x="352" y="1560407"/>
        <a:ext cx="1203180" cy="782067"/>
      </dsp:txXfrm>
    </dsp:sp>
    <dsp:sp modelId="{71D44228-4042-463C-ADA5-0D470F2125DD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272257" y="681396"/>
              </a:moveTo>
              <a:arcTo wR="1562777" hR="1562777" stAng="12859904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перемещения страницы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&lt;верхний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dt" idx="5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 idx="5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 idx="5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10E454D9-EBAB-420F-8AD1-3BAE054F313C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3760" cy="4113360"/>
          </a:xfrm>
          <a:prstGeom prst="rect">
            <a:avLst/>
          </a:prstGeom>
          <a:ln w="0">
            <a:noFill/>
          </a:ln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4960" cy="4799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sldNum" idx="79"/>
          </p:nvPr>
        </p:nvSpPr>
        <p:spPr>
          <a:xfrm>
            <a:off x="3884760" y="11580840"/>
            <a:ext cx="2970360" cy="60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C949FF-B339-456A-9F12-C668EB870127}" type="slidenum"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3760" cy="4113360"/>
          </a:xfrm>
          <a:prstGeom prst="rect">
            <a:avLst/>
          </a:prstGeom>
          <a:ln w="0">
            <a:noFill/>
          </a:ln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4960" cy="4799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sldNum" idx="80"/>
          </p:nvPr>
        </p:nvSpPr>
        <p:spPr>
          <a:xfrm>
            <a:off x="3884760" y="11580840"/>
            <a:ext cx="2970360" cy="60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3E79F6-87E2-464D-BD48-578AC67CE3B6}" type="slidenum"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Квадрант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242680" y="1599840"/>
            <a:ext cx="1705680" cy="490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 fontScale="85000" lnSpcReduction="9999"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738600" y="2378520"/>
            <a:ext cx="1181880" cy="490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7522200" y="2169360"/>
            <a:ext cx="1705680" cy="104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21960" y="3528720"/>
            <a:ext cx="1392480" cy="490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9940320" y="3528720"/>
            <a:ext cx="1379160" cy="490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2637720" y="4634280"/>
            <a:ext cx="1181880" cy="490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175280" y="4460040"/>
            <a:ext cx="1181880" cy="490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552720" y="4321800"/>
            <a:ext cx="1181880" cy="490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5242680" y="5468760"/>
            <a:ext cx="1705680" cy="490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 fontScale="85000" lnSpcReduction="9999"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7801920" y="5195520"/>
            <a:ext cx="1181880" cy="490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dt" idx="28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ftr" idx="29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sldNum" idx="30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09680" cy="1160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4080" cy="5851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09680" cy="4689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 idx="31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 idx="32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 idx="33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3760" cy="56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3760" cy="411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25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3760" cy="803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 idx="34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35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36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880" cy="1468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dt" idx="37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ftr" idx="38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sldNum" idx="39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3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3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dt" idx="40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 idx="41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sldNum" idx="42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839080" y="274680"/>
            <a:ext cx="2741760" cy="5850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274680"/>
            <a:ext cx="8025120" cy="5850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dt" idx="43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ftr" idx="44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sldNum" idx="45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mart Ar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3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СТИЛЬ ОБРАЗЦА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2139120"/>
            <a:ext cx="10514160" cy="3693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графический элемент SmartArt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dt" idx="46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ftr" idx="47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sldNum" idx="48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Три объекта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885320" y="892080"/>
            <a:ext cx="8420400" cy="1324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243080" y="2777040"/>
            <a:ext cx="2881080" cy="822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ОБРАЗЕЦ ТЕКСТА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1243080" y="3834720"/>
            <a:ext cx="2881080" cy="1996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Щелкните, чтобы изменить стили текста образца слайда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9144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371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8288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47600" y="2777040"/>
            <a:ext cx="2895120" cy="822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ОБРАЗЕЦ ТЕКСТА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47600" y="3834720"/>
            <a:ext cx="2895120" cy="1996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Щелкните, чтобы изменить стили текста образца слайда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9144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371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8288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8066520" y="2777040"/>
            <a:ext cx="2881080" cy="822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ОБРАЗЕЦ ТЕКСТА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8066520" y="3834720"/>
            <a:ext cx="2881080" cy="1996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Щелкните, чтобы изменить стили текста образца слайда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9144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371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8288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6" name="PlaceHolder 8"/>
          <p:cNvSpPr>
            <a:spLocks noGrp="1"/>
          </p:cNvSpPr>
          <p:nvPr>
            <p:ph type="dt" idx="49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9"/>
          <p:cNvSpPr>
            <a:spLocks noGrp="1"/>
          </p:cNvSpPr>
          <p:nvPr>
            <p:ph type="ftr" idx="50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PlaceHolder 10"/>
          <p:cNvSpPr>
            <a:spLocks noGrp="1"/>
          </p:cNvSpPr>
          <p:nvPr>
            <p:ph type="sldNum" idx="51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одержимое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920200" y="1152720"/>
            <a:ext cx="5430600" cy="844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 fontScale="85000" lnSpcReduction="9999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СТИЛЬ ОБРАЗЦА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922360" y="2469600"/>
            <a:ext cx="5431680" cy="363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 fontScale="70000" lnSpcReduction="19999"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ПОДЗАГОЛОВОК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922000" y="2799000"/>
            <a:ext cx="5430600" cy="556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Текст слайда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922360" y="3569400"/>
            <a:ext cx="5431680" cy="363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 fontScale="70000" lnSpcReduction="19999"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ПОДЗАГОЛОВОК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5922000" y="3898800"/>
            <a:ext cx="5430600" cy="556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Текст слайда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5922360" y="4669200"/>
            <a:ext cx="5431680" cy="363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 fontScale="70000" lnSpcReduction="19999"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ПОДЗАГОЛОВОК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5922000" y="4998600"/>
            <a:ext cx="5430600" cy="556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Текст слайда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6" name="PlaceHolder 8"/>
          <p:cNvSpPr>
            <a:spLocks noGrp="1"/>
          </p:cNvSpPr>
          <p:nvPr>
            <p:ph type="dt" idx="52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PlaceHolder 9"/>
          <p:cNvSpPr>
            <a:spLocks noGrp="1"/>
          </p:cNvSpPr>
          <p:nvPr>
            <p:ph type="ftr" idx="53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PlaceHolder 10"/>
          <p:cNvSpPr>
            <a:spLocks noGrp="1"/>
          </p:cNvSpPr>
          <p:nvPr>
            <p:ph type="sldNum" idx="54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лайд команды: 4 человека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85320" y="892080"/>
            <a:ext cx="8420400" cy="1324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СТИЛЬ ОБРАЗЦА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87160" y="2886120"/>
            <a:ext cx="1843920" cy="184392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фото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311480" y="5084640"/>
            <a:ext cx="2195280" cy="34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487160" y="5464080"/>
            <a:ext cx="1843920" cy="34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836880" y="2886120"/>
            <a:ext cx="1843920" cy="184392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фото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body"/>
          </p:nvPr>
        </p:nvSpPr>
        <p:spPr>
          <a:xfrm>
            <a:off x="3707640" y="5099040"/>
            <a:ext cx="2143440" cy="34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" name="PlaceHolder 7"/>
          <p:cNvSpPr>
            <a:spLocks noGrp="1"/>
          </p:cNvSpPr>
          <p:nvPr>
            <p:ph type="body"/>
          </p:nvPr>
        </p:nvSpPr>
        <p:spPr>
          <a:xfrm>
            <a:off x="3836880" y="5478840"/>
            <a:ext cx="1854360" cy="34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" name="PlaceHolder 8"/>
          <p:cNvSpPr>
            <a:spLocks noGrp="1"/>
          </p:cNvSpPr>
          <p:nvPr>
            <p:ph type="body"/>
          </p:nvPr>
        </p:nvSpPr>
        <p:spPr>
          <a:xfrm>
            <a:off x="6327720" y="2886120"/>
            <a:ext cx="1843920" cy="184392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фото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2" name="PlaceHolder 9"/>
          <p:cNvSpPr>
            <a:spLocks noGrp="1"/>
          </p:cNvSpPr>
          <p:nvPr>
            <p:ph type="body"/>
          </p:nvPr>
        </p:nvSpPr>
        <p:spPr>
          <a:xfrm>
            <a:off x="6198120" y="5099040"/>
            <a:ext cx="2131560" cy="34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3" name="PlaceHolder 10"/>
          <p:cNvSpPr>
            <a:spLocks noGrp="1"/>
          </p:cNvSpPr>
          <p:nvPr>
            <p:ph type="body"/>
          </p:nvPr>
        </p:nvSpPr>
        <p:spPr>
          <a:xfrm>
            <a:off x="6327720" y="5478840"/>
            <a:ext cx="1843920" cy="34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4" name="PlaceHolder 11"/>
          <p:cNvSpPr>
            <a:spLocks noGrp="1"/>
          </p:cNvSpPr>
          <p:nvPr>
            <p:ph type="body"/>
          </p:nvPr>
        </p:nvSpPr>
        <p:spPr>
          <a:xfrm>
            <a:off x="8747640" y="2886120"/>
            <a:ext cx="1843920" cy="184392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фото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5" name="PlaceHolder 12"/>
          <p:cNvSpPr>
            <a:spLocks noGrp="1"/>
          </p:cNvSpPr>
          <p:nvPr>
            <p:ph type="body"/>
          </p:nvPr>
        </p:nvSpPr>
        <p:spPr>
          <a:xfrm>
            <a:off x="8618040" y="5084640"/>
            <a:ext cx="2131560" cy="34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" name="PlaceHolder 13"/>
          <p:cNvSpPr>
            <a:spLocks noGrp="1"/>
          </p:cNvSpPr>
          <p:nvPr>
            <p:ph type="body"/>
          </p:nvPr>
        </p:nvSpPr>
        <p:spPr>
          <a:xfrm>
            <a:off x="8747640" y="5464080"/>
            <a:ext cx="1843920" cy="34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" name="PlaceHolder 14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15"/>
          <p:cNvSpPr>
            <a:spLocks noGrp="1"/>
          </p:cNvSpPr>
          <p:nvPr>
            <p:ph type="ftr" idx="5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16"/>
          <p:cNvSpPr>
            <a:spLocks noGrp="1"/>
          </p:cNvSpPr>
          <p:nvPr>
            <p:ph type="sldNum" idx="6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Smart Ar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3"/>
          <p:cNvCxnSpPr/>
          <p:nvPr/>
        </p:nvCxnSpPr>
        <p:spPr>
          <a:xfrm flipV="1">
            <a:off x="0" y="0"/>
            <a:ext cx="2592000" cy="76320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cxnSp>
        <p:nvCxnSpPr>
          <p:cNvPr id="31" name="Прямая соединительная линия 4"/>
          <p:cNvCxnSpPr/>
          <p:nvPr/>
        </p:nvCxnSpPr>
        <p:spPr>
          <a:xfrm flipH="1">
            <a:off x="0" y="0"/>
            <a:ext cx="705960" cy="10285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3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Образец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8080" y="2139120"/>
            <a:ext cx="10514160" cy="369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Вставка рисунка SmartArt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7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8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9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5971BB6-CD9A-4CA6-A071-9324782645EF}" type="slidenum">
              <a:rPr b="0" lang="ru-RU" sz="9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Smart Ar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"/>
          <p:cNvCxnSpPr/>
          <p:nvPr/>
        </p:nvCxnSpPr>
        <p:spPr>
          <a:xfrm flipV="1">
            <a:off x="0" y="0"/>
            <a:ext cx="2592000" cy="76320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cxnSp>
        <p:nvCxnSpPr>
          <p:cNvPr id="38" name="Прямая соединительная линия 4"/>
          <p:cNvCxnSpPr/>
          <p:nvPr/>
        </p:nvCxnSpPr>
        <p:spPr>
          <a:xfrm flipH="1">
            <a:off x="0" y="0"/>
            <a:ext cx="705960" cy="10285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3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Образец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2139120"/>
            <a:ext cx="10514160" cy="369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Вставка рисунка SmartArt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10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11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12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BAA2A8-4796-4E6E-8EAE-E416B4E6FE2E}" type="slidenum">
              <a:rPr b="0" lang="ru-RU" sz="9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3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3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13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14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15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1880" cy="136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1880" cy="1498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16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ftr" idx="17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18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3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344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344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19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0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21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3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5600" cy="638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5600" cy="3949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7760" cy="638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7760" cy="3949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dt" idx="22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7"/>
          <p:cNvSpPr>
            <a:spLocks noGrp="1"/>
          </p:cNvSpPr>
          <p:nvPr>
            <p:ph type="ftr" idx="23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8"/>
          <p:cNvSpPr>
            <a:spLocks noGrp="1"/>
          </p:cNvSpPr>
          <p:nvPr>
            <p:ph type="sldNum" idx="24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3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dt" idx="25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ftr" idx="26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sldNum" idx="27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31.jpe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wmf"/><Relationship Id="rId14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4.jpe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7" descr="Партизанск центр.png"/>
          <p:cNvPicPr/>
          <p:nvPr/>
        </p:nvPicPr>
        <p:blipFill>
          <a:blip r:embed="rId1"/>
          <a:stretch/>
        </p:blipFill>
        <p:spPr>
          <a:xfrm>
            <a:off x="0" y="0"/>
            <a:ext cx="12669840" cy="6856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" name="Рисунок 4" descr="gerb"/>
          <p:cNvPicPr/>
          <p:nvPr/>
        </p:nvPicPr>
        <p:blipFill>
          <a:blip r:embed="rId2"/>
          <a:stretch/>
        </p:blipFill>
        <p:spPr>
          <a:xfrm>
            <a:off x="11209320" y="189000"/>
            <a:ext cx="750960" cy="952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7" name="Рисунок 6" descr=""/>
          <p:cNvPicPr/>
          <p:nvPr/>
        </p:nvPicPr>
        <p:blipFill>
          <a:blip r:embed="rId3">
            <a:alphaModFix amt="78000"/>
          </a:blip>
          <a:srcRect l="30060" t="12842" r="28798" b="14754"/>
          <a:stretch/>
        </p:blipFill>
        <p:spPr>
          <a:xfrm>
            <a:off x="9988560" y="189000"/>
            <a:ext cx="866880" cy="95256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 w="0">
            <a:noFill/>
          </a:ln>
        </p:spPr>
      </p:pic>
      <p:sp>
        <p:nvSpPr>
          <p:cNvPr id="138" name="PlaceHolder 1"/>
          <p:cNvSpPr>
            <a:spLocks noGrp="1"/>
          </p:cNvSpPr>
          <p:nvPr>
            <p:ph type="sldNum" idx="58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Прямоугольник 2"/>
          <p:cNvSpPr/>
          <p:nvPr/>
        </p:nvSpPr>
        <p:spPr>
          <a:xfrm>
            <a:off x="0" y="1054080"/>
            <a:ext cx="12669840" cy="172728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title"/>
          </p:nvPr>
        </p:nvSpPr>
        <p:spPr>
          <a:xfrm>
            <a:off x="623880" y="1415880"/>
            <a:ext cx="11566800" cy="1365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ИНВЕСТИЦИОННЫЙ ПРОФИЛЬ</a:t>
            </a: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МУНИЦИПАЛЬНЫЙ ОКРУГ </a:t>
            </a: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ГОРОД ПАРТИЗАНСК</a:t>
            </a: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                                              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1" name="Заголовок 1"/>
          <p:cNvSpPr/>
          <p:nvPr/>
        </p:nvSpPr>
        <p:spPr>
          <a:xfrm>
            <a:off x="6335640" y="4848120"/>
            <a:ext cx="6627960" cy="2203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                                              </a:t>
            </a:r>
            <a:r>
              <a:rPr b="0" lang="ru-RU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на перспективу 2026-2031г.г.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transition>
    <p:wipe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Рисунок 2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21920" y="158760"/>
            <a:ext cx="719280" cy="790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212760" y="95400"/>
            <a:ext cx="7175520" cy="560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КЛЮЧЕВЫЕ ПРЕДПРИЯТИЯ – КОМПЕТЕНЦИИ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24" name="Shape 440"/>
          <p:cNvSpPr/>
          <p:nvPr/>
        </p:nvSpPr>
        <p:spPr>
          <a:xfrm>
            <a:off x="6672240" y="907920"/>
            <a:ext cx="5183280" cy="5751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ООО «Ложка – плюс»- </a:t>
            </a: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это единственная на Дальнем Востоке компания по выпуску деревянной одноразовой посуды. Деревянные ложки, вилки, ножи, тарелки, размешиватели, дегустационные палочки, шпатели, палочки для мороженого пользуются спросом не только в России, но и во всем мире. Сырьем для производства служит березовая древесина, которую компания заготавливает своими силами.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25" name="Рисунок 6" descr="https://obzor.lt/images/news/11/2021_02_26/5978359.jpg"/>
          <p:cNvPicPr/>
          <p:nvPr/>
        </p:nvPicPr>
        <p:blipFill>
          <a:blip r:embed="rId2"/>
          <a:stretch/>
        </p:blipFill>
        <p:spPr>
          <a:xfrm>
            <a:off x="7790040" y="932040"/>
            <a:ext cx="2944800" cy="1898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6" name="Shape 363"/>
          <p:cNvSpPr/>
          <p:nvPr/>
        </p:nvSpPr>
        <p:spPr>
          <a:xfrm>
            <a:off x="192240" y="907920"/>
            <a:ext cx="6189840" cy="215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ООО «ДЭМ –Лазурное»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выращивание овощей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в закрытом грунте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27" name="Picture 3" descr=""/>
          <p:cNvPicPr/>
          <p:nvPr/>
        </p:nvPicPr>
        <p:blipFill>
          <a:blip r:embed="rId3"/>
          <a:stretch/>
        </p:blipFill>
        <p:spPr>
          <a:xfrm>
            <a:off x="3071880" y="1015920"/>
            <a:ext cx="2662560" cy="1943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8" name="Shape 363"/>
          <p:cNvSpPr/>
          <p:nvPr/>
        </p:nvSpPr>
        <p:spPr>
          <a:xfrm>
            <a:off x="173160" y="3224160"/>
            <a:ext cx="6208920" cy="343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ООО «ФармОушен Лаб»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Производство морских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комплексов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из натуральных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ингредиентов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(торговая марка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«Доктор море»),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содержащие ценные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активные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вещества из морских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организмов, рыб,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морских водорослей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29" name="Picture 2" descr=""/>
          <p:cNvPicPr/>
          <p:nvPr/>
        </p:nvPicPr>
        <p:blipFill>
          <a:blip r:embed="rId4"/>
          <a:srcRect l="0" t="0" r="0" b="28303"/>
          <a:stretch/>
        </p:blipFill>
        <p:spPr>
          <a:xfrm>
            <a:off x="2963880" y="3789360"/>
            <a:ext cx="3167280" cy="230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0" name="PlaceHolder 2"/>
          <p:cNvSpPr>
            <a:spLocks noGrp="1"/>
          </p:cNvSpPr>
          <p:nvPr>
            <p:ph type="sldNum" idx="67"/>
          </p:nvPr>
        </p:nvSpPr>
        <p:spPr>
          <a:xfrm>
            <a:off x="9167760" y="63673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A0FF863-02D6-4D0A-AA9C-2BA3DB9F1296}" type="slidenum"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208080" y="-28440"/>
            <a:ext cx="7918560" cy="71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РЕАЛИЗУЕМЫЕ ИНВЕСТИЦИОННЫЕ ПРОЕКТЫ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32" name="Рисунок 7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09320" y="189000"/>
            <a:ext cx="608040" cy="684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3" name="Shape 361"/>
          <p:cNvSpPr/>
          <p:nvPr/>
        </p:nvSpPr>
        <p:spPr>
          <a:xfrm>
            <a:off x="334800" y="692280"/>
            <a:ext cx="5472360" cy="6027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Реконструкция Партизанской ГРЭС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2 7371 млн,руб.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2023-2027 г.г.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Расширение Партизанской ГРЭС – один из шести проектов РусГидро в рамках государственной программы по развитию тепловой электроэнергетики Дальнего Востока. Общая электрическая мощность  двух энергообъектов составит 2,1 ГВт, тепловая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мощность – более 2500 Гкал/ч.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34" name="Shape 361"/>
          <p:cNvSpPr/>
          <p:nvPr/>
        </p:nvSpPr>
        <p:spPr>
          <a:xfrm>
            <a:off x="6383160" y="692280"/>
            <a:ext cx="4896000" cy="6027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Строительство физкультурно-оздоровительного центра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15,4 млн.руб.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2023-2025 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Мощность: спортивный комплекс площадью 4 тыс.кв.м.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Первое специализированное спортивное сооружение на территории ПГО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35" name="Picture 10" descr=""/>
          <p:cNvPicPr/>
          <p:nvPr/>
        </p:nvPicPr>
        <p:blipFill>
          <a:blip r:embed="rId2"/>
          <a:stretch/>
        </p:blipFill>
        <p:spPr>
          <a:xfrm>
            <a:off x="984240" y="728640"/>
            <a:ext cx="4173840" cy="2598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6" name="Рисунок 14" descr="ФОК.jpg"/>
          <p:cNvPicPr/>
          <p:nvPr/>
        </p:nvPicPr>
        <p:blipFill>
          <a:blip r:embed="rId3"/>
          <a:stretch/>
        </p:blipFill>
        <p:spPr>
          <a:xfrm>
            <a:off x="7264440" y="728640"/>
            <a:ext cx="3294360" cy="2598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7" name="PlaceHolder 2"/>
          <p:cNvSpPr>
            <a:spLocks noGrp="1"/>
          </p:cNvSpPr>
          <p:nvPr>
            <p:ph type="sldNum" idx="68"/>
          </p:nvPr>
        </p:nvSpPr>
        <p:spPr>
          <a:xfrm>
            <a:off x="8912160" y="638316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6066C73-9844-4CDC-B2E6-71972EC33B9E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50800" y="0"/>
            <a:ext cx="7832880" cy="71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РЕАЛИЗУЕМЫЕ ИНВЕСТИЦИОННЫЕ ПРОЕКТЫ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39" name="Рисунок 7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09320" y="189000"/>
            <a:ext cx="608040" cy="684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0" name="Shape 361"/>
          <p:cNvSpPr/>
          <p:nvPr/>
        </p:nvSpPr>
        <p:spPr>
          <a:xfrm>
            <a:off x="550800" y="765000"/>
            <a:ext cx="4175280" cy="5954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Обустройство лыжной трассы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10,4 млн. луб.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2024-2026 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Мощность: проведение  массовых мероприятий (в том числе межрегиональных соревнований) вместимостью до  300 чел. единовременно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41" name="Picture 7" descr=""/>
          <p:cNvPicPr/>
          <p:nvPr/>
        </p:nvPicPr>
        <p:blipFill>
          <a:blip r:embed="rId2"/>
          <a:stretch/>
        </p:blipFill>
        <p:spPr>
          <a:xfrm>
            <a:off x="982800" y="836640"/>
            <a:ext cx="3240360" cy="2590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2" name="Shape 361"/>
          <p:cNvSpPr/>
          <p:nvPr/>
        </p:nvSpPr>
        <p:spPr>
          <a:xfrm>
            <a:off x="5016600" y="765000"/>
            <a:ext cx="6334200" cy="5954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Строительство туристического кластера вокруг озера Теплое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 15,0 млн.руб.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2023-2027г.г.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43" name="Picture 18" descr=""/>
          <p:cNvPicPr/>
          <p:nvPr/>
        </p:nvPicPr>
        <p:blipFill>
          <a:blip r:embed="rId3"/>
          <a:stretch/>
        </p:blipFill>
        <p:spPr>
          <a:xfrm>
            <a:off x="5321160" y="1130400"/>
            <a:ext cx="2905200" cy="2338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4" name="Picture 8" descr=""/>
          <p:cNvPicPr/>
          <p:nvPr/>
        </p:nvPicPr>
        <p:blipFill>
          <a:blip r:embed="rId4"/>
          <a:stretch/>
        </p:blipFill>
        <p:spPr>
          <a:xfrm>
            <a:off x="8228160" y="1130400"/>
            <a:ext cx="2833920" cy="2338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" name="PlaceHolder 2"/>
          <p:cNvSpPr>
            <a:spLocks noGrp="1"/>
          </p:cNvSpPr>
          <p:nvPr>
            <p:ph type="sldNum" idx="69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FB3C300-C94D-48D3-8D9B-65D0FB3DFFB4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74680" y="93600"/>
            <a:ext cx="6969240" cy="64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ПРОЕКТЫ, ПРЕДЛАГАЕМЫЕ БИЗНЕСОМ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47" name="Рисунок 7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136240" y="189000"/>
            <a:ext cx="790560" cy="8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8" name="Shape 361"/>
          <p:cNvSpPr/>
          <p:nvPr/>
        </p:nvSpPr>
        <p:spPr>
          <a:xfrm>
            <a:off x="279360" y="1052640"/>
            <a:ext cx="3672000" cy="5667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ООО «АБАЛОН»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Строительство завода по переработке рыбы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2 500 млн. 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Количество рабочих мест: 200чел.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2024-2027 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49" name="Shape 361"/>
          <p:cNvSpPr/>
          <p:nvPr/>
        </p:nvSpPr>
        <p:spPr>
          <a:xfrm>
            <a:off x="4160880" y="1052640"/>
            <a:ext cx="3670560" cy="5667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ООО СЗ «СТРОИМ ГОРОДА»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Строительство многоквартирных жилых домов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1 044,62 млн. 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2026-2027 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50" name="Shape 361"/>
          <p:cNvSpPr/>
          <p:nvPr/>
        </p:nvSpPr>
        <p:spPr>
          <a:xfrm>
            <a:off x="8040600" y="1052640"/>
            <a:ext cx="3670560" cy="5667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Земельный участок площадью 53,95 ГА: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25:33:1801107:10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ru-RU" sz="1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местоположение установлено примерно в 1500 м. на северо-запад от ориентира - нежилое здание по адресу: г. Партизанск,  ул. Вокзальная, 13.  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0" lang="ru-RU" sz="1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Коммунально-складская зона (хранение автотранспорта, склады, пищевая промышленность, объекты коммунального и бытового обслуживания, торговля) 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51" name="Рисунок 10" descr="для абалон.jpg"/>
          <p:cNvPicPr/>
          <p:nvPr/>
        </p:nvPicPr>
        <p:blipFill>
          <a:blip r:embed="rId2"/>
          <a:stretch/>
        </p:blipFill>
        <p:spPr>
          <a:xfrm>
            <a:off x="388800" y="1353960"/>
            <a:ext cx="3454560" cy="2446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2" name="PlaceHolder 2"/>
          <p:cNvSpPr>
            <a:spLocks noGrp="1"/>
          </p:cNvSpPr>
          <p:nvPr>
            <p:ph type="sldNum" idx="70"/>
          </p:nvPr>
        </p:nvSpPr>
        <p:spPr>
          <a:xfrm>
            <a:off x="908352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83890A5-F69B-4F93-8762-1EFE88EEBA64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3" name="" descr=""/>
          <p:cNvPicPr/>
          <p:nvPr/>
        </p:nvPicPr>
        <p:blipFill>
          <a:blip r:embed="rId3"/>
          <a:stretch/>
        </p:blipFill>
        <p:spPr>
          <a:xfrm>
            <a:off x="4500000" y="1317240"/>
            <a:ext cx="3059640" cy="2282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4" name="" descr=""/>
          <p:cNvPicPr/>
          <p:nvPr/>
        </p:nvPicPr>
        <p:blipFill>
          <a:blip r:embed="rId4"/>
          <a:stretch/>
        </p:blipFill>
        <p:spPr>
          <a:xfrm>
            <a:off x="8280000" y="1260000"/>
            <a:ext cx="3239640" cy="2159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79520" y="189000"/>
            <a:ext cx="7415280" cy="684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ПЕРСПЕКТИВЫ ДЕЙСТВУЮЩЕГО БИЗНЕСА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56" name="Рисунок 7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920240" y="404640"/>
            <a:ext cx="608040" cy="68436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57" name="Таблица 5"/>
          <p:cNvGraphicFramePr/>
          <p:nvPr/>
        </p:nvGraphicFramePr>
        <p:xfrm>
          <a:off x="479520" y="1197000"/>
          <a:ext cx="11448000" cy="5158440"/>
        </p:xfrm>
        <a:graphic>
          <a:graphicData uri="http://schemas.openxmlformats.org/drawingml/2006/table">
            <a:tbl>
              <a:tblPr/>
              <a:tblGrid>
                <a:gridCol w="2160000"/>
                <a:gridCol w="4724280"/>
                <a:gridCol w="4564080"/>
              </a:tblGrid>
              <a:tr h="92160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Вид экономической деятельности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Изменения в структуре экономики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Ожидаемый результат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876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Туризм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marL="182520"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Создание объектов туристического направления на территории партизанского городского округа ( логистический кластер  на озере теплое, лыжная трасса (лыжня)).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marL="182520"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Вовлечение субъектов МСП в развитие туристической отрасли. Строительство глемпингов,  обустройство мест отдыха,  кафе в районе озера Теплое и лыжной трассы.  Увеличение потока туристов.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508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Переработка и производство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Создание предприятия по переработке рыбы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Создание рабочих мест, увеличение ассортимента продукции, расширения производства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300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Розничная торговля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Развитие туристической отрасли, увеличение туристического потока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Увеличение спроса, расширение ассортимента товаров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8" name="PlaceHolder 2"/>
          <p:cNvSpPr>
            <a:spLocks noGrp="1"/>
          </p:cNvSpPr>
          <p:nvPr>
            <p:ph type="sldNum" idx="71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39DF25B-6D87-43F9-A1B3-A39B2AC2E785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271440" y="144360"/>
            <a:ext cx="4627800" cy="411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КЛЮЧЕВАЯ ТОЧКА РОСТА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60" name="Рисунок 6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991880" y="333360"/>
            <a:ext cx="608040" cy="684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1" name="Рисунок 7" descr="озеро теплое фото 1.png"/>
          <p:cNvPicPr/>
          <p:nvPr/>
        </p:nvPicPr>
        <p:blipFill>
          <a:blip r:embed="rId2"/>
          <a:stretch/>
        </p:blipFill>
        <p:spPr>
          <a:xfrm>
            <a:off x="407880" y="907920"/>
            <a:ext cx="4102200" cy="5615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2" name="Shape 324"/>
          <p:cNvSpPr/>
          <p:nvPr/>
        </p:nvSpPr>
        <p:spPr>
          <a:xfrm>
            <a:off x="4871880" y="1052640"/>
            <a:ext cx="6912000" cy="790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Ядро экономики: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Создание физкультурно-оздоровительного центра и туристического кластера на озере Теплое, а также объекта лыжная трасса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3" name="Shape 324"/>
          <p:cNvSpPr/>
          <p:nvPr/>
        </p:nvSpPr>
        <p:spPr>
          <a:xfrm>
            <a:off x="4871880" y="1989000"/>
            <a:ext cx="6910560" cy="230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Виды бизнеса, необходимые для обслуживания ядра экономики: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Строительство, благоустройство и обслуживание  зданий, сооружений, общественных территорий и иных туристических объектов.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Сфера услуг и сервиса (обслуживание, проживание, досуг).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Услуги автотранспорта (такси, аренда машин).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Производство и прокат туристического  оборудования и инвентаря.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Производство продуктов питания.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Сфера услуг: финансы, бухгалтерия, юристы.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4" name="Shape 324"/>
          <p:cNvSpPr/>
          <p:nvPr/>
        </p:nvSpPr>
        <p:spPr>
          <a:xfrm>
            <a:off x="4871880" y="4581360"/>
            <a:ext cx="6877080" cy="1847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Виды социально-ориентированного бизнеса для поддержки развития ядра экономики: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Благоустройство общественных пространств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Развитие инфраструктуры и логистики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Медицина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Бытовые услуги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Сервис и ремонт транспортных средств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ldNum" idx="72"/>
          </p:nvPr>
        </p:nvSpPr>
        <p:spPr>
          <a:xfrm>
            <a:off x="9353520" y="643104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944AB8E-DB16-4FC5-A2B3-4680B4B812E7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695600" y="-36360"/>
            <a:ext cx="9217080" cy="1133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ОСНОВНЫЕ ИНВЕСТИЦИОННЫЕ НИШИ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7" name="Shape 424"/>
          <p:cNvSpPr/>
          <p:nvPr/>
        </p:nvSpPr>
        <p:spPr>
          <a:xfrm>
            <a:off x="3424320" y="922320"/>
            <a:ext cx="5343840" cy="1630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1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Туризм и рекреация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Объекты туристско- рекреационного кластера и развитие сети предприятий придорожного сервиса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8" name="Shape 425"/>
          <p:cNvSpPr/>
          <p:nvPr/>
        </p:nvSpPr>
        <p:spPr>
          <a:xfrm>
            <a:off x="320760" y="4400640"/>
            <a:ext cx="3686400" cy="2117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3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Жилищное строительство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Реновация существующего жилого фонда, комплексная мало- и средне- этажная жилищная застройка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9" name="Shape 426"/>
          <p:cNvSpPr/>
          <p:nvPr/>
        </p:nvSpPr>
        <p:spPr>
          <a:xfrm>
            <a:off x="320760" y="2484360"/>
            <a:ext cx="3383280" cy="1721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2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Транспортно - логистическая отрасль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Индустриально-логистические комплексы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0" name="Shape 427"/>
          <p:cNvSpPr/>
          <p:nvPr/>
        </p:nvSpPr>
        <p:spPr>
          <a:xfrm>
            <a:off x="8610480" y="4583160"/>
            <a:ext cx="3461040" cy="2117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4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Промышленность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Обрабатывающие производства: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создание предприятий по производству и переработке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71" name="Рисунок 14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704600" y="404640"/>
            <a:ext cx="824040" cy="790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2" name="Shape 426"/>
          <p:cNvSpPr/>
          <p:nvPr/>
        </p:nvSpPr>
        <p:spPr>
          <a:xfrm>
            <a:off x="8594640" y="2351160"/>
            <a:ext cx="3260880" cy="220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5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Социальная инфраструктура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Объекты здравоохранения, образования, культуры и спорта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ldNum" idx="73"/>
          </p:nvPr>
        </p:nvSpPr>
        <p:spPr>
          <a:xfrm>
            <a:off x="932976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BBF7DA6-5E99-46BF-A7AF-0023F2E85526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435807215"/>
              </p:ext>
            </p:extLst>
          </p:nvPr>
        </p:nvGraphicFramePr>
        <p:xfrm>
          <a:off x="3944520" y="2043360"/>
          <a:ext cx="4174920" cy="462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transition>
    <p:wipe dir="r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92240" y="136440"/>
            <a:ext cx="7867800" cy="489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СВОБОДНЫЕ ИНВЕСТИЦИОННЫЕ ПЛОЩАДКИ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sldNum" idx="74"/>
          </p:nvPr>
        </p:nvSpPr>
        <p:spPr>
          <a:xfrm>
            <a:off x="11750760" y="649296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05B6213-938C-44B9-95DE-32CB09B2C8BE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Прямоугольник: скругленные углы 8"/>
          <p:cNvSpPr/>
          <p:nvPr/>
        </p:nvSpPr>
        <p:spPr>
          <a:xfrm>
            <a:off x="204840" y="876240"/>
            <a:ext cx="4870440" cy="1192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Земельный участок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 кадастровым номером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25:33:090101:790 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(без координат границ)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7" name="Прямоугольник: скругленные углы 18"/>
          <p:cNvSpPr/>
          <p:nvPr/>
        </p:nvSpPr>
        <p:spPr>
          <a:xfrm>
            <a:off x="5415120" y="873000"/>
            <a:ext cx="6670800" cy="3562560"/>
          </a:xfrm>
          <a:prstGeom prst="roundRect">
            <a:avLst>
              <a:gd name="adj" fmla="val 16214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Характеристики: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Категория земель - Земли населенного пункта, участок расположен в производственно-коммунальной зоне объектов 4-5 классов вредности – для размещения пром. объектов.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Территория инвестиционной площадки расположена в непосредственной близости от автодороги 05Н-254, что обеспечивает беспрепятственный выезд на региональную трассу Партизанск-Шкотово.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Удаленность площадки составляет: -от железнодорожной станции г. Партизанск- не более 22км; - от аэропорта г. Владивосток (Кневичи) – не более 130 км; - от морского порта г. находка – не более 75 км. Свободны от прав третьих лиц.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8" name="Прямоугольник: скругленные углы 19"/>
          <p:cNvSpPr/>
          <p:nvPr/>
        </p:nvSpPr>
        <p:spPr>
          <a:xfrm>
            <a:off x="5445000" y="4545000"/>
            <a:ext cx="6640560" cy="2036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Обеспеченность инфраструктурой: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Автодороги: местного значения, грунтовая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Ж/д ветка  - Дальневосточная железная дорога станция Партизанск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Действующая котельная  с. Авангард в  570м с развитой инфраструктурой.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Расположен железобетонный каркас частично разрушенный.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79" name="Picture 1" descr=""/>
          <p:cNvPicPr/>
          <p:nvPr/>
        </p:nvPicPr>
        <p:blipFill>
          <a:blip r:embed="rId1"/>
          <a:stretch/>
        </p:blipFill>
        <p:spPr>
          <a:xfrm>
            <a:off x="192240" y="2403360"/>
            <a:ext cx="4797720" cy="4219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0" name="Прямоугольник 12"/>
          <p:cNvSpPr/>
          <p:nvPr/>
        </p:nvSpPr>
        <p:spPr>
          <a:xfrm>
            <a:off x="3713040" y="2166840"/>
            <a:ext cx="2052720" cy="365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cf6da4"/>
                </a:solidFill>
                <a:effectLst/>
                <a:uFillTx/>
                <a:latin typeface="Calibri"/>
              </a:rPr>
              <a:t>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81" name="Рисунок 14" descr="C:\Users\duma3@Ptca1.com\Desktop\gerb-upr.jpg"/>
          <p:cNvPicPr/>
          <p:nvPr/>
        </p:nvPicPr>
        <p:blipFill>
          <a:blip r:embed="rId2"/>
          <a:stretch/>
        </p:blipFill>
        <p:spPr>
          <a:xfrm>
            <a:off x="10899720" y="81000"/>
            <a:ext cx="824040" cy="790560"/>
          </a:xfrm>
          <a:prstGeom prst="rect">
            <a:avLst/>
          </a:prstGeom>
          <a:noFill/>
          <a:ln w="9525">
            <a:noFill/>
          </a:ln>
        </p:spPr>
      </p:pic>
    </p:spTree>
  </p:cSld>
  <p:transition>
    <p:wipe dir="r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Num" idx="75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85B2D87-54DA-4810-AF38-162FC83FACE6}" type="slidenum"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title"/>
          </p:nvPr>
        </p:nvSpPr>
        <p:spPr>
          <a:xfrm>
            <a:off x="135000" y="136440"/>
            <a:ext cx="7155000" cy="574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СВОБОДНЫЕ ИНВЕСТИЦИОННЫЕ ПЛОЩАДКИ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4" name="Прямоугольник: скругленные углы 8"/>
          <p:cNvSpPr/>
          <p:nvPr/>
        </p:nvSpPr>
        <p:spPr>
          <a:xfrm>
            <a:off x="0" y="974880"/>
            <a:ext cx="4726080" cy="2181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Нежилое здание с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кадастровым номером 25:33:180119:328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  земельный участок с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кадастровым номером 25:33:180119:1  ул. Герцена, 90А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5" name="Прямоугольник: скругленные углы 18"/>
          <p:cNvSpPr/>
          <p:nvPr/>
        </p:nvSpPr>
        <p:spPr>
          <a:xfrm>
            <a:off x="4930920" y="974880"/>
            <a:ext cx="6851880" cy="3480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Характеристики: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Категория земель - Земли населенного пункта, участок расположен в производственно-коммунальной зоне объектов 4-5 классов вредности – для размещения промышленных объектов.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Пригодный к использованию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Территория инвестиционной площадки расположена в непосредственной близости от автодороги в 502 метрах, что обеспечивает беспрепятственный выезд на региональную трассу Партизанск-Находка. Удаленность площадки составляет: -от железнодорожной станции п. Лозовый - не более 0,9 км. Свободны от прав третьих лиц.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6" name="Прямоугольник: скругленные углы 19"/>
          <p:cNvSpPr/>
          <p:nvPr/>
        </p:nvSpPr>
        <p:spPr>
          <a:xfrm>
            <a:off x="5035680" y="4600440"/>
            <a:ext cx="6891480" cy="2256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Обеспеченность инфраструктурой: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Автодороги: местного значения, грунтовая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Ж/д ветка  - Дальневосточная железная дорога станция п. Лозовый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Вода, канализация, тепло, электроснабжение  не подведены, но имеется возможность.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Нежилое здание  - кровля, перекрытия -железобетон, стены - кирпич. Требуется ремонт</a:t>
            </a: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7" name="Прямоугольник 12"/>
          <p:cNvSpPr/>
          <p:nvPr/>
        </p:nvSpPr>
        <p:spPr>
          <a:xfrm>
            <a:off x="3713040" y="2166840"/>
            <a:ext cx="2052720" cy="365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cf6da4"/>
                </a:solidFill>
                <a:effectLst/>
                <a:uFillTx/>
                <a:latin typeface="Calibri"/>
              </a:rPr>
              <a:t>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88" name="Picture 2" descr=""/>
          <p:cNvPicPr/>
          <p:nvPr/>
        </p:nvPicPr>
        <p:blipFill>
          <a:blip r:embed="rId1"/>
          <a:stretch/>
        </p:blipFill>
        <p:spPr>
          <a:xfrm>
            <a:off x="0" y="3301920"/>
            <a:ext cx="3597480" cy="2594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9" name="Picture 3" descr=""/>
          <p:cNvPicPr/>
          <p:nvPr/>
        </p:nvPicPr>
        <p:blipFill>
          <a:blip r:embed="rId2"/>
          <a:stretch/>
        </p:blipFill>
        <p:spPr>
          <a:xfrm>
            <a:off x="2709720" y="4259160"/>
            <a:ext cx="2395800" cy="24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0" name="Рисунок 14" descr="C:\Users\duma3@Ptca1.com\Desktop\gerb-upr.jpg"/>
          <p:cNvPicPr/>
          <p:nvPr/>
        </p:nvPicPr>
        <p:blipFill>
          <a:blip r:embed="rId3"/>
          <a:stretch/>
        </p:blipFill>
        <p:spPr>
          <a:xfrm>
            <a:off x="11139480" y="133200"/>
            <a:ext cx="824040" cy="790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1" name="TextBox 2"/>
          <p:cNvSpPr/>
          <p:nvPr/>
        </p:nvSpPr>
        <p:spPr>
          <a:xfrm>
            <a:off x="11469600" y="6537240"/>
            <a:ext cx="627120" cy="365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18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transition>
    <p:wipe dir="r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911160" y="115920"/>
            <a:ext cx="9647280" cy="73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РЕЕСТР БИЗНЕС-ИДЕЙ ДЛЯ РЕАЛИЗАЦИИ В МУНИЦИПАЛЬНОМ ОКРУГЕ ГОРОД ПАРТИЗАНСК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93" name="Рисунок 6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372760" y="163440"/>
            <a:ext cx="608040" cy="684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4" name="PlaceHolder 2"/>
          <p:cNvSpPr>
            <a:spLocks noGrp="1"/>
          </p:cNvSpPr>
          <p:nvPr>
            <p:ph type="sldNum" idx="76"/>
          </p:nvPr>
        </p:nvSpPr>
        <p:spPr>
          <a:xfrm>
            <a:off x="9136080" y="648504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F0717F3-7294-423B-913C-CE82B0A25208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95" name="Таблица 3"/>
          <p:cNvGraphicFramePr/>
          <p:nvPr/>
        </p:nvGraphicFramePr>
        <p:xfrm>
          <a:off x="192240" y="907920"/>
          <a:ext cx="11304360" cy="5771160"/>
        </p:xfrm>
        <a:graphic>
          <a:graphicData uri="http://schemas.openxmlformats.org/drawingml/2006/table">
            <a:tbl>
              <a:tblPr/>
              <a:tblGrid>
                <a:gridCol w="6593760"/>
                <a:gridCol w="1423440"/>
                <a:gridCol w="1648440"/>
                <a:gridCol w="1639080"/>
              </a:tblGrid>
              <a:tr h="43200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Бизнес-идея</a:t>
                      </a:r>
                      <a:endParaRPr b="0" lang="ru-RU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Наличие спроса</a:t>
                      </a:r>
                      <a:endParaRPr b="0" lang="ru-RU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Наличие ресурсов</a:t>
                      </a:r>
                      <a:endParaRPr b="0" lang="ru-RU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Наличие компетенций</a:t>
                      </a:r>
                      <a:endParaRPr b="0" lang="ru-RU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Строительство средств размещения для поддержания туристического потока: гостиниц, хостелов, возможно на основе реновации имеющихся объектов, а также глэмпингов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3,12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туристического объекта – торговой улицы с сувенирными лавками местных ремесленников, прогулочной зоной, объектами общественного питания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3,22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2,95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512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добычи и бутилирования воды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3,47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235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сортировки и переработки ТКО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3,98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3,12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2,89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8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фермерского хозяйства мясного направления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3,15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3,05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302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Создание местного туристического оператора, предоставляющего полный комплекс услуг по разработке и использованию маршрутов, эксплуатации средств размещения, транспорта, объектов общественного питания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4,2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92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летней базы для занятия водными видами спорта на озере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3,63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98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 видовой площадки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3,73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3,89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туристического объекта (деревня) по мотивам культуры и уклада жизни и истории города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8692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   Развитие лыжного спорта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мероприятий по проведению тематических фестивалей, спортивных соревнований (спортивный туризм)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круглогодичного развлекательного пространства для детей (и семейного отдыха)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3,89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5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Организация спортивного стрелкового клуба с элементами патриотического воспитания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3,78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3,23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235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Организация современного мультиформатного кинотеатра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  Организация переработки отходов с использованием имеющихся производственных площадок и энергоресурсов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3,43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4,35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Создание всесезонного комплекса экологического / исторического и военно-патриотического / экстремального / рыболовного туризма на реке Тигровая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3,15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2,4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transition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"/>
          <p:cNvSpPr/>
          <p:nvPr/>
        </p:nvSpPr>
        <p:spPr>
          <a:xfrm>
            <a:off x="479520" y="208080"/>
            <a:ext cx="10368000" cy="21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400" strike="noStrike" u="non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ОБЩАЯ ХАРАКТЕРИСТИКА МУНИЦИПАЛЬНОГО ОКРУГА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2400" strike="noStrike" u="non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ГОРОД ПАРТИЗАНСК ПРИМОРСКОГО КРАЯ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Территория муниципального округа город Партизанск включает в себя: г. Партизанск, села: Углекаменск, Авангард, Тигровое, Казанка, Бровничи, Мельники, Залесье, Хмельницкое, Серебряное, железнодорожную станцию Фридман, железнодорожный разъезд Красноармейский. Протяженность границ 165 км.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43" name="Рисунок 2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848960" y="549360"/>
            <a:ext cx="895320" cy="933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" name="Shape 324"/>
          <p:cNvSpPr/>
          <p:nvPr/>
        </p:nvSpPr>
        <p:spPr>
          <a:xfrm>
            <a:off x="5951520" y="2246400"/>
            <a:ext cx="5943600" cy="1776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5"/>
                </a:solidFill>
                <a:effectLst/>
                <a:uFillTx/>
                <a:latin typeface="Calibri"/>
              </a:rPr>
              <a:t>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5" name="Shape 324"/>
          <p:cNvSpPr/>
          <p:nvPr/>
        </p:nvSpPr>
        <p:spPr>
          <a:xfrm>
            <a:off x="5951520" y="4390920"/>
            <a:ext cx="5943600" cy="1941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accent5"/>
              </a:solidFill>
              <a:effectLst/>
              <a:uFillTx/>
              <a:latin typeface="Calibri"/>
            </a:endParaRPr>
          </a:p>
        </p:txBody>
      </p:sp>
      <p:sp>
        <p:nvSpPr>
          <p:cNvPr id="146" name="Shape 324"/>
          <p:cNvSpPr/>
          <p:nvPr/>
        </p:nvSpPr>
        <p:spPr>
          <a:xfrm>
            <a:off x="479520" y="2295360"/>
            <a:ext cx="5110200" cy="172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accent5"/>
              </a:solidFill>
              <a:effectLst/>
              <a:uFillTx/>
              <a:latin typeface="Calibri"/>
            </a:endParaRPr>
          </a:p>
        </p:txBody>
      </p:sp>
      <p:sp>
        <p:nvSpPr>
          <p:cNvPr id="147" name="Shape 324"/>
          <p:cNvSpPr/>
          <p:nvPr/>
        </p:nvSpPr>
        <p:spPr>
          <a:xfrm flipV="1">
            <a:off x="479520" y="4389480"/>
            <a:ext cx="5110200" cy="1941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accent5"/>
              </a:solidFill>
              <a:effectLst/>
              <a:uFillTx/>
              <a:latin typeface="Calibri"/>
            </a:endParaRPr>
          </a:p>
        </p:txBody>
      </p:sp>
      <p:sp>
        <p:nvSpPr>
          <p:cNvPr id="148" name="Прямоугольник 7"/>
          <p:cNvSpPr/>
          <p:nvPr/>
        </p:nvSpPr>
        <p:spPr>
          <a:xfrm>
            <a:off x="550800" y="2282760"/>
            <a:ext cx="49276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80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129 960 га 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площадь территории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80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38 376 чел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. численность населения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80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15 300 чел. 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численность занятых в экономике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9" name="Прямоугольник 8"/>
          <p:cNvSpPr/>
          <p:nvPr/>
        </p:nvSpPr>
        <p:spPr>
          <a:xfrm>
            <a:off x="766800" y="4559400"/>
            <a:ext cx="45356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109 361 руб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. средняя заработная плата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88,7 млн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. руб. объем работ в сфере строительства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0" name="Прямоугольник 9"/>
          <p:cNvSpPr/>
          <p:nvPr/>
        </p:nvSpPr>
        <p:spPr>
          <a:xfrm>
            <a:off x="6222960" y="2413080"/>
            <a:ext cx="552132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Расстояние от Партизанска до Владивостока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 170 км. по железной дороге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 172 км. по автомобильной дороге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1" name="Прямоугольник 10"/>
          <p:cNvSpPr/>
          <p:nvPr/>
        </p:nvSpPr>
        <p:spPr>
          <a:xfrm>
            <a:off x="6243480" y="4559400"/>
            <a:ext cx="5688000" cy="13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1" lang="ru-RU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12 720,91 млн. руб. 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объем промышленного производства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2 267,7 млн. руб. 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объем розничной торговли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sldNum" idx="59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A0D3376-F13A-44EA-85F3-3C0A09BC2194}" type="slidenum"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284040" y="154080"/>
            <a:ext cx="109713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ВОЗМОЖНЫЕ МЕРЫ ПОДДЕРЖКИ БИЗНЕСА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7" name="Shape 456"/>
          <p:cNvSpPr/>
          <p:nvPr/>
        </p:nvSpPr>
        <p:spPr>
          <a:xfrm>
            <a:off x="263520" y="1197000"/>
            <a:ext cx="5688000" cy="3308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Государственно-частное партнерство;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Долгосрочное взаимодействие государства и бизнеса для реализации значимых проектов (МЧП, концессия, офсетные контракты);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Фонд развития промышленности;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Льготное кредитование;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Промышленная ипотека;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Земельные участки в аренду без торгов;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Субсидии приоритетным инвестпроектам в области развития физической культуры и спорта.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8" name="Shape 457"/>
          <p:cNvSpPr/>
          <p:nvPr/>
        </p:nvSpPr>
        <p:spPr>
          <a:xfrm>
            <a:off x="6238800" y="1268280"/>
            <a:ext cx="5688000" cy="3237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Налоговые льготы;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Свободный порт Владивосток (СПВ);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Получение земельного участка в аренду без торгов;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Субсидии в сельском хозяйстве;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Гранты в сельском хозяйстве;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Финансовые меры поддержки: льготное кредитование, государственное поручительство; микрозаймы на развитие бизнеса;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Центр «Мой бизнес».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9" name="Shape 458"/>
          <p:cNvSpPr/>
          <p:nvPr/>
        </p:nvSpPr>
        <p:spPr>
          <a:xfrm>
            <a:off x="263520" y="4711680"/>
            <a:ext cx="11663640" cy="1438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Предоставление земельных участков в аренду без торгов;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Финансовая помощь в рамках  муниципальной программы «Содействие развитию малого и среднего предпринимательства в Партизанском городском округе»;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Имущество в аренду для субъектов МСП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300" name="Рисунок 10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920240" y="404640"/>
            <a:ext cx="608040" cy="684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1" name="PlaceHolder 2"/>
          <p:cNvSpPr>
            <a:spLocks noGrp="1"/>
          </p:cNvSpPr>
          <p:nvPr>
            <p:ph type="sldNum" idx="77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91ACEA6-C419-4293-A5CC-B299CAB9042B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271520" y="98280"/>
            <a:ext cx="8352000" cy="760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376092"/>
                </a:solidFill>
                <a:effectLst/>
                <a:uFillTx/>
                <a:latin typeface="Arial"/>
                <a:ea typeface="Arial"/>
              </a:rPr>
              <a:t>ИНВЕСТИЦИОННАЯ КОМАНДА МО И КОНТАКТЫ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4008600" y="826920"/>
            <a:ext cx="3741840" cy="2689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Бондарев Олег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 Анатольевич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Глава Партизанского городского округа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Контакт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84236360620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Email</a:t>
            </a: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:</a:t>
            </a: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 bondarev_oa@partizansk</a:t>
            </a: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.</a:t>
            </a: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org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374760" y="3933720"/>
            <a:ext cx="3486240" cy="3038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Строилова Елена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Викторовна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Начальник отдела территориального развития Контакт: 84236367608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Email: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stroilova@partizansk.org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395280" y="987480"/>
            <a:ext cx="3041640" cy="2368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Юдин Сергей Сергеевич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Первый заместитель главы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Контакт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84236360538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Email: udin@partizansk.org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/>
          </p:nvPr>
        </p:nvSpPr>
        <p:spPr>
          <a:xfrm>
            <a:off x="4481640" y="3905280"/>
            <a:ext cx="2899080" cy="278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Цыгуй Наталья Станиславовна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Главный специалист отдела экономики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Контакт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84236362436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Email: ciguy@partizansk.o</a:t>
            </a:r>
            <a:r>
              <a:rPr b="0" lang="en-US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rg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7" name="PlaceHolder 6"/>
          <p:cNvSpPr>
            <a:spLocks noGrp="1"/>
          </p:cNvSpPr>
          <p:nvPr>
            <p:ph/>
          </p:nvPr>
        </p:nvSpPr>
        <p:spPr>
          <a:xfrm>
            <a:off x="7812000" y="893880"/>
            <a:ext cx="3667320" cy="2660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Зуботыкин Петр Владимирович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Заместитель главы -начальник управления жилищно- коммунального комплекса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Контакт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84236360670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Email: zybotikin@partizansk.org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8" name="PlaceHolder 7"/>
          <p:cNvSpPr>
            <a:spLocks noGrp="1"/>
          </p:cNvSpPr>
          <p:nvPr>
            <p:ph/>
          </p:nvPr>
        </p:nvSpPr>
        <p:spPr>
          <a:xfrm>
            <a:off x="8118360" y="3905280"/>
            <a:ext cx="3364200" cy="2459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Дозорова Екатерина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Сталиановна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Главный специалист отдела имущественных отношений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Контакт 84236363353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Email: dozorova@partizansk.org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9" name="PlaceHolder 8"/>
          <p:cNvSpPr>
            <a:spLocks noGrp="1"/>
          </p:cNvSpPr>
          <p:nvPr>
            <p:ph type="sldNum" idx="78"/>
          </p:nvPr>
        </p:nvSpPr>
        <p:spPr>
          <a:xfrm>
            <a:off x="8737560" y="6356520"/>
            <a:ext cx="33339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21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10" name="Рисунок 18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52160" y="192240"/>
            <a:ext cx="608040" cy="684360"/>
          </a:xfrm>
          <a:prstGeom prst="rect">
            <a:avLst/>
          </a:prstGeom>
          <a:noFill/>
          <a:ln w="9525">
            <a:noFill/>
          </a:ln>
        </p:spPr>
      </p:pic>
    </p:spTree>
  </p:cSld>
  <p:transition>
    <p:wipe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66800" y="189000"/>
            <a:ext cx="9898200" cy="862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КРАТКАЯ ХАРАКТЕРИСТИКА ЭКОНОМИКИ МУНИЦИПАЛЬНОГО ОКРУГА ГОРОД ПАРТИЗАНСК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54" name="Рисунок 2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80600" y="25560"/>
            <a:ext cx="909720" cy="935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" name="Shape 363"/>
          <p:cNvSpPr/>
          <p:nvPr/>
        </p:nvSpPr>
        <p:spPr>
          <a:xfrm>
            <a:off x="155520" y="907920"/>
            <a:ext cx="3741840" cy="2662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Основные отрасли экономики: производство и распределение электроэнергии</a:t>
            </a:r>
            <a:r>
              <a:rPr b="0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, воды,  пищевая перерабатывающая отрасль; металлообработка; торговля; общественное питание; предоставление социальных и прочих видов услуг населению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6" name="Shape 363"/>
          <p:cNvSpPr/>
          <p:nvPr/>
        </p:nvSpPr>
        <p:spPr>
          <a:xfrm>
            <a:off x="4079880" y="907920"/>
            <a:ext cx="3741840" cy="2679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На территории МУНИЦИПАЛЬНОГО округа стабильно работают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предприятия в сфере: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производства электроэнергии и тепла, в сфере железнодорожного транспорта, обрабатывающие производства,  сельского хозяйства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7" name="Shape 363"/>
          <p:cNvSpPr/>
          <p:nvPr/>
        </p:nvSpPr>
        <p:spPr>
          <a:xfrm>
            <a:off x="8080200" y="907920"/>
            <a:ext cx="3576960" cy="2679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just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Партизанская ГРЭС является основным источником электроснабжения юго-востока приморья. </a:t>
            </a:r>
            <a:r>
              <a:rPr b="1" lang="ru-RU" sz="135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</a:t>
            </a:r>
            <a:r>
              <a:rPr b="0" lang="ru-RU" sz="135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беспечивает электричеством Партизанск, Находку, Лазовский и Ольгинский округа. Крупнейшими потребителями света являются железная дорога, порты и заводы находки, а также более 300 тысяч бытовых потребителей</a:t>
            </a:r>
            <a:endParaRPr b="0" lang="ru-RU" sz="13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8" name="Shape 363"/>
          <p:cNvSpPr/>
          <p:nvPr/>
        </p:nvSpPr>
        <p:spPr>
          <a:xfrm>
            <a:off x="187200" y="3849840"/>
            <a:ext cx="3743640" cy="2482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НА ТЕРРИТОРИИ МУНИЦИПАЛЬНОГО ОКРУГА ЗАРЕГИСТРИРОВАНО </a:t>
            </a: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373 ПРЕДПРИЯТИЯ, ИЗ НИХ: 33 – В СФЕРЕ ОБРАБАТЫВАЮЩЕГО ПРОИЗВОДСТВА, 22 – В СТРОИТЕЛЬСТВЕ, 84 – В СФЕРЕ ТОРГОВЛИ, 15 - В СЕЛЬСКОМ ХОЗЯЙСТВЕ, 7 – ГОСТИНИЦ И ОБЩЕСТВЕННОГО ПИТАНИЯ, 21 – В СФЕРЕ ОБРАЗОВАНИЯ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9" name="Shape 363"/>
          <p:cNvSpPr/>
          <p:nvPr/>
        </p:nvSpPr>
        <p:spPr>
          <a:xfrm>
            <a:off x="4149720" y="3860640"/>
            <a:ext cx="3852720" cy="2482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0e8f5"/>
              </a:gs>
              <a:gs pos="50000">
                <a:srgbClr val="c1d1ec"/>
              </a:gs>
              <a:gs pos="100000">
                <a:srgbClr val="9ab4e4"/>
              </a:gs>
            </a:gsLst>
            <a:lin ang="27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Основными налогоплательщиками </a:t>
            </a: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на территори муниципального округа  являются: предприятия железнодорожного транспорта, «Партизанская ГРЭС» филиала «Приморская генерация» АО «ДГК», Партизанский филиал КГУП «Примтеплоэнерго», организации и учреждения здравоохранения, образования, ГОВД г. Партизанск.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0" name="Shape 363"/>
          <p:cNvSpPr/>
          <p:nvPr/>
        </p:nvSpPr>
        <p:spPr>
          <a:xfrm>
            <a:off x="8137800" y="3680640"/>
            <a:ext cx="3741840" cy="2799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1" lang="ru-RU" sz="13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НА ТЕРРИТОРИИ МУНИЦИПАЛЬНОГО ОКРУГА ДЕЙСТВУЮТ ПРЕДПРИЯТИЯ                               </a:t>
            </a:r>
            <a:r>
              <a:rPr b="0" lang="ru-RU" sz="13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ЖЕЛЕЗНОДОРОЖНОГО ТРАНСПОРТА: ПАРТИЗАНСКАЯ ДИСТАНЦИЯ ПУТИ, ВАГОННОЕ РЕМОНТНОЕ ДЕПО, ЛОКОМОТИВНОЕ ДЕПО, СТАНЦИЯ ПАРТИЗАНСК, ВОССТАНОВИТЕЛЬНЫЙ ПОЕЗД СТ. ПАРТИЗАНСК, ДИРЕКЦИЯ АВАРИЙНЫХ СРЕДСТВ ОАО "РЖД" ФИЛИАЛА ДАЛЬНЕВОСТОЧНОЙ ЖЕЛЕЗНОЙ ДОРОГИ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ldNum" idx="60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EE60F6F-7DDF-4176-971F-665F62EE49AB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28760" y="17640"/>
            <a:ext cx="10971360" cy="817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ОБРАЗ БУДУЩЕГО МУНИЦИПАЛЬНОГО ОКРУГА ГОРОД ПАРТИЗАНСК ПРИМОРСКОГО КРАЯ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3" name="Shape 323"/>
          <p:cNvSpPr/>
          <p:nvPr/>
        </p:nvSpPr>
        <p:spPr>
          <a:xfrm>
            <a:off x="550800" y="836640"/>
            <a:ext cx="11447640" cy="5686560"/>
          </a:xfrm>
          <a:prstGeom prst="rect">
            <a:avLst/>
          </a:prstGeom>
          <a:noFill/>
          <a:ln w="9525">
            <a:solidFill>
              <a:srgbClr val="4bac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5"/>
                </a:solidFill>
                <a:effectLst/>
                <a:uFillTx/>
                <a:latin typeface="Calibri"/>
              </a:rPr>
              <a:t>Карта территории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4" name="Shape 324"/>
          <p:cNvSpPr/>
          <p:nvPr/>
        </p:nvSpPr>
        <p:spPr>
          <a:xfrm>
            <a:off x="5232240" y="836640"/>
            <a:ext cx="6766200" cy="1438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Представление</a:t>
            </a: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будущего: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1. Создание  туристического кластера;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2. Создание на территории конкурентоспособной туристской индустрии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3. Увеличение показателей производства сельскохозяйственной продукции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4. Удержание численности населения муниципального округа город Партизанск.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5" name="Shape 325"/>
          <p:cNvSpPr/>
          <p:nvPr/>
        </p:nvSpPr>
        <p:spPr>
          <a:xfrm>
            <a:off x="5232240" y="2529000"/>
            <a:ext cx="6766200" cy="2230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Ключевые векторы экономического развития МО: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1. Развитие туристической отрасли, условий для интенсивного развития туристско - рекреационного комплекса, увеличение потока туристов и доходов бюджета на основе создания, продвижения и эффективного использования имеющихся ресурсов и возможностей.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2. Увеличение доли малого и среднего предпринимательства в туристической отрасли на 20%.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3. Создание условий для развития конкурентоспособной туристической индустрии и повышение качества туристских услуг.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66" name="Рисунок 11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390400" y="106200"/>
            <a:ext cx="608040" cy="684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7" name="Рисунок 14" descr="Партизанск на карте.png"/>
          <p:cNvPicPr/>
          <p:nvPr/>
        </p:nvPicPr>
        <p:blipFill>
          <a:blip r:embed="rId2"/>
          <a:stretch/>
        </p:blipFill>
        <p:spPr>
          <a:xfrm>
            <a:off x="479520" y="836640"/>
            <a:ext cx="4535640" cy="5686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" name="Shape 324"/>
          <p:cNvSpPr/>
          <p:nvPr/>
        </p:nvSpPr>
        <p:spPr>
          <a:xfrm>
            <a:off x="5232240" y="5013360"/>
            <a:ext cx="6766200" cy="1509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Что уникального МО дает инвестору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1. Наличие свободных земельных участков общей площадью  600 ГА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2.  60 км. по автомобильной дороги до Порт Восточный.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3. Через МО проходит железная дорога Владивосток-Находка-порт Восточный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ldNum" idx="61"/>
          </p:nvPr>
        </p:nvSpPr>
        <p:spPr>
          <a:xfrm>
            <a:off x="9155160" y="646920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40E3339-59D8-47C5-80B3-A770D560D88C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480" y="-4680"/>
            <a:ext cx="1013148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ПРЕИМУЩЕСТВА МУНИЦИПАЛЬНОГО ОКРУГА ГОРОД ПАРТИЗАНСК ПРИМОРСКОГО КРАЯ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71" name="Рисунок 3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09320" y="476280"/>
            <a:ext cx="679680" cy="790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2" name="Shape 363"/>
          <p:cNvSpPr/>
          <p:nvPr/>
        </p:nvSpPr>
        <p:spPr>
          <a:xfrm>
            <a:off x="301680" y="1413000"/>
            <a:ext cx="5505480" cy="496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miter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numCol="1" spcCol="0"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Транспортная доступность: наличие сети транзитных дорог, ж/д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Близость к странам АТР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Сложившиеся транспортно-логистические мощности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Специальный режим (Свободный порт Владивосток)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Развитое малое предпринимательство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Стабильность в деятельности крупных и средних предприятий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Энергетические мощности (реконструкция Партизанской ГРЭСС)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3" name="Shape 363"/>
          <p:cNvSpPr/>
          <p:nvPr/>
        </p:nvSpPr>
        <p:spPr>
          <a:xfrm>
            <a:off x="6138720" y="1413000"/>
            <a:ext cx="5442120" cy="496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5"/>
                </a:solidFill>
                <a:effectLst/>
                <a:uFillTx/>
                <a:latin typeface="Calibri"/>
              </a:rPr>
              <a:t>Логистика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4" name="Прямоугольник 6"/>
          <p:cNvSpPr/>
          <p:nvPr/>
        </p:nvSpPr>
        <p:spPr>
          <a:xfrm>
            <a:off x="6485040" y="1479600"/>
            <a:ext cx="5023080" cy="146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Партизанск  облагает уникальными природными возможностями, что  позволяет говорить о развитии туризма, как о полноценной отрасли экономики.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2"/>
          <a:stretch/>
        </p:blipFill>
        <p:spPr>
          <a:xfrm>
            <a:off x="6484680" y="3106080"/>
            <a:ext cx="4750920" cy="273492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sp>
        <p:nvSpPr>
          <p:cNvPr id="176" name="PlaceHolder 2"/>
          <p:cNvSpPr>
            <a:spLocks noGrp="1"/>
          </p:cNvSpPr>
          <p:nvPr>
            <p:ph type="sldNum" idx="62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87C537B-E51D-47E4-93D7-23675D51AD16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34800" y="103320"/>
            <a:ext cx="10971360" cy="741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СОЦИАЛЬНО-ЭКОНОМИЧЕСКИЕ ПОКАЗАТЕЛИ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78" name="Рисунок 16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328480" y="103320"/>
            <a:ext cx="608040" cy="684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9" name="Диаграмма 4" descr=""/>
          <p:cNvPicPr/>
          <p:nvPr/>
        </p:nvPicPr>
        <p:blipFill>
          <a:blip r:embed="rId2"/>
          <a:stretch/>
        </p:blipFill>
        <p:spPr>
          <a:xfrm>
            <a:off x="0" y="2060640"/>
            <a:ext cx="3934080" cy="174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" name="Диаграмма 5" descr=""/>
          <p:cNvPicPr/>
          <p:nvPr/>
        </p:nvPicPr>
        <p:blipFill>
          <a:blip r:embed="rId3"/>
          <a:stretch/>
        </p:blipFill>
        <p:spPr>
          <a:xfrm>
            <a:off x="-378000" y="3840120"/>
            <a:ext cx="4624560" cy="1608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1" name="Диаграмма 6" descr=""/>
          <p:cNvPicPr/>
          <p:nvPr/>
        </p:nvPicPr>
        <p:blipFill>
          <a:blip r:embed="rId4"/>
          <a:stretch/>
        </p:blipFill>
        <p:spPr>
          <a:xfrm>
            <a:off x="-371520" y="5340240"/>
            <a:ext cx="4631040" cy="1608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2" name="Диаграмма 7" descr=""/>
          <p:cNvPicPr/>
          <p:nvPr/>
        </p:nvPicPr>
        <p:blipFill>
          <a:blip r:embed="rId5"/>
          <a:stretch/>
        </p:blipFill>
        <p:spPr>
          <a:xfrm>
            <a:off x="3833640" y="603360"/>
            <a:ext cx="4632480" cy="16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" name="Диаграмма 8" descr=""/>
          <p:cNvPicPr/>
          <p:nvPr/>
        </p:nvPicPr>
        <p:blipFill>
          <a:blip r:embed="rId6"/>
          <a:stretch/>
        </p:blipFill>
        <p:spPr>
          <a:xfrm>
            <a:off x="3693960" y="2133720"/>
            <a:ext cx="4626000" cy="1608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" name="Диаграмма 9" descr=""/>
          <p:cNvPicPr/>
          <p:nvPr/>
        </p:nvPicPr>
        <p:blipFill>
          <a:blip r:embed="rId7"/>
          <a:stretch/>
        </p:blipFill>
        <p:spPr>
          <a:xfrm>
            <a:off x="3833640" y="3870360"/>
            <a:ext cx="4632480" cy="1608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5" name="Диаграмма 10" descr=""/>
          <p:cNvPicPr/>
          <p:nvPr/>
        </p:nvPicPr>
        <p:blipFill>
          <a:blip r:embed="rId8"/>
          <a:stretch/>
        </p:blipFill>
        <p:spPr>
          <a:xfrm>
            <a:off x="3833640" y="5310360"/>
            <a:ext cx="4632480" cy="1613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" name="Диаграмма 11" descr=""/>
          <p:cNvPicPr/>
          <p:nvPr/>
        </p:nvPicPr>
        <p:blipFill>
          <a:blip r:embed="rId9"/>
          <a:stretch/>
        </p:blipFill>
        <p:spPr>
          <a:xfrm>
            <a:off x="8101080" y="603360"/>
            <a:ext cx="4626000" cy="16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" name="Диаграмма 12" descr=""/>
          <p:cNvPicPr/>
          <p:nvPr/>
        </p:nvPicPr>
        <p:blipFill>
          <a:blip r:embed="rId10"/>
          <a:stretch/>
        </p:blipFill>
        <p:spPr>
          <a:xfrm>
            <a:off x="8101080" y="2103480"/>
            <a:ext cx="4632480" cy="1608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8" name="Диаграмма 13" descr=""/>
          <p:cNvPicPr/>
          <p:nvPr/>
        </p:nvPicPr>
        <p:blipFill>
          <a:blip r:embed="rId11"/>
          <a:stretch/>
        </p:blipFill>
        <p:spPr>
          <a:xfrm>
            <a:off x="8101080" y="3870360"/>
            <a:ext cx="4626000" cy="1608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" name="Диаграмма 14" descr=""/>
          <p:cNvPicPr/>
          <p:nvPr/>
        </p:nvPicPr>
        <p:blipFill>
          <a:blip r:embed="rId12"/>
          <a:stretch/>
        </p:blipFill>
        <p:spPr>
          <a:xfrm>
            <a:off x="8101080" y="5310360"/>
            <a:ext cx="4626000" cy="1606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0" name="PlaceHolder 2"/>
          <p:cNvSpPr>
            <a:spLocks noGrp="1"/>
          </p:cNvSpPr>
          <p:nvPr>
            <p:ph type="sldNum" idx="63"/>
          </p:nvPr>
        </p:nvSpPr>
        <p:spPr>
          <a:xfrm>
            <a:off x="9342360" y="649296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0431F06-F0AA-4926-8C25-0BE62C10A24C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3"/>
          <a:stretch/>
        </p:blipFill>
        <p:spPr>
          <a:xfrm>
            <a:off x="540000" y="720000"/>
            <a:ext cx="3599640" cy="1439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50800" y="260280"/>
            <a:ext cx="10971360" cy="71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РЕСУРСНАЯ БАЗА МУНИЦИПАЛЬНОГО ОКРУГА ГОРОД ПАРТИЗАНСК ПРИМОРСКОГО КРАЯ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3" name="Shape 360"/>
          <p:cNvSpPr/>
          <p:nvPr/>
        </p:nvSpPr>
        <p:spPr>
          <a:xfrm>
            <a:off x="982800" y="907920"/>
            <a:ext cx="4997520" cy="935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17375e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Трудоспособное население  - 20584 чел.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Численность безработных – 66 чел.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Вакансии – 449 ед.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4" name="Shape 362"/>
          <p:cNvSpPr/>
          <p:nvPr/>
        </p:nvSpPr>
        <p:spPr>
          <a:xfrm>
            <a:off x="6240600" y="907920"/>
            <a:ext cx="4853160" cy="194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Автомобильные дороги местного значения с твердым покрытием  - 98,4 км.;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Автомобильные дороги местного значения с грунтовым покрытием – 254,4 км.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Электрическая Мощность Партизанской ГРЭСС - составляет 199,744 МВт. 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5" name="Shape 363"/>
          <p:cNvSpPr/>
          <p:nvPr/>
        </p:nvSpPr>
        <p:spPr>
          <a:xfrm>
            <a:off x="839880" y="1989000"/>
            <a:ext cx="5110200" cy="4462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Муниципальный округ имеет выгодное транспортно-географическое положение, обусловленное наличием магистральных электрифицированных железных дорог (Владивосток − Партизанск − Находка − Порт Восточный), входящих в систему Транссибирской магистрали и государственных автострад. Практически все населенные пункты связаны шоссейными или улучшенными грунтовыми дорогами, как между собой, так и с автомобильной дорогой общего пользования «Шкотово – Партизанск-Находка», «Шкотово-Казанка – Фроловка-Лазо»,  (с выходом на автодорогу Федерального значения «Находка – Сергеевка – Хабаровск»)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96" name="Рисунок 10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136240" y="333360"/>
            <a:ext cx="719280" cy="755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7" name="Shape 361"/>
          <p:cNvSpPr/>
          <p:nvPr/>
        </p:nvSpPr>
        <p:spPr>
          <a:xfrm>
            <a:off x="6240600" y="3068640"/>
            <a:ext cx="4894560" cy="3311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17375e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Земли сельхоз назначения – 11812 ГА,  </a:t>
            </a: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 том числе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Пашни 878 ГА;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Земли лесного фонда -80391 ГА;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Грандиориты 2354 тыс.куб. м.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Щебень – 8804 млн,тонн;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Граниты (Бутовый камень) – 2354 тыс. куб.м.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Вода - 40000куб. метров / сут.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Каменный уголь – 435000 тыс.тонн (глубокие залежи).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ldNum" idx="64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F89CA7-FAB1-4D2F-830C-2476D762882E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5" descr="ЖД Парт"/>
          <p:cNvPicPr/>
          <p:nvPr/>
        </p:nvPicPr>
        <p:blipFill>
          <a:blip r:embed="rId1"/>
          <a:stretch/>
        </p:blipFill>
        <p:spPr>
          <a:xfrm>
            <a:off x="316440" y="1728000"/>
            <a:ext cx="4175280" cy="2590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0" name="Shape 357"/>
          <p:cNvSpPr/>
          <p:nvPr/>
        </p:nvSpPr>
        <p:spPr>
          <a:xfrm>
            <a:off x="333360" y="282600"/>
            <a:ext cx="9936360" cy="7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400" strike="noStrike" u="none">
                <a:solidFill>
                  <a:srgbClr val="558ed5"/>
                </a:solidFill>
                <a:effectLst/>
                <a:uFillTx/>
                <a:latin typeface="Arial"/>
              </a:rPr>
              <a:t>РЕСУРСНАЯ БАЗА МУНИЦИПАЛЬНОГО ОКРУГА ГОРОД ПАРТИЗАНСК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01" name="Рисунок 10" descr="C:\Users\duma3@Ptca1.com\Desktop\gerb-upr.jpg"/>
          <p:cNvPicPr/>
          <p:nvPr/>
        </p:nvPicPr>
        <p:blipFill>
          <a:blip r:embed="rId2"/>
          <a:stretch/>
        </p:blipFill>
        <p:spPr>
          <a:xfrm>
            <a:off x="11136240" y="333360"/>
            <a:ext cx="719280" cy="755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2" name="Прямоугольник 4"/>
          <p:cNvSpPr/>
          <p:nvPr/>
        </p:nvSpPr>
        <p:spPr>
          <a:xfrm>
            <a:off x="334800" y="1098000"/>
            <a:ext cx="4464360" cy="66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Транспортный узел: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 «Владивосток-Партизанск-Находка»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03" name="Picture 3" descr=""/>
          <p:cNvPicPr/>
          <p:nvPr/>
        </p:nvPicPr>
        <p:blipFill>
          <a:blip r:embed="rId3"/>
          <a:stretch/>
        </p:blipFill>
        <p:spPr>
          <a:xfrm>
            <a:off x="7751880" y="1341360"/>
            <a:ext cx="4151520" cy="3056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" name="Прямоугольник 7"/>
          <p:cNvSpPr/>
          <p:nvPr/>
        </p:nvSpPr>
        <p:spPr>
          <a:xfrm>
            <a:off x="7751880" y="836640"/>
            <a:ext cx="31672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Природные ресурсы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05" name="Picture 4" descr=""/>
          <p:cNvPicPr/>
          <p:nvPr/>
        </p:nvPicPr>
        <p:blipFill>
          <a:blip r:embed="rId4"/>
          <a:stretch/>
        </p:blipFill>
        <p:spPr>
          <a:xfrm>
            <a:off x="3935520" y="3213000"/>
            <a:ext cx="4227840" cy="3383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" name="Прямоугольник 10"/>
          <p:cNvSpPr/>
          <p:nvPr/>
        </p:nvSpPr>
        <p:spPr>
          <a:xfrm>
            <a:off x="4583160" y="2492280"/>
            <a:ext cx="3167280" cy="82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Энергетические мощности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7" name="PlaceHolder 1"/>
          <p:cNvSpPr>
            <a:spLocks noGrp="1"/>
          </p:cNvSpPr>
          <p:nvPr>
            <p:ph type="sldNum" idx="65"/>
          </p:nvPr>
        </p:nvSpPr>
        <p:spPr>
          <a:xfrm>
            <a:off x="8920080" y="641520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FE97B45-1667-42C5-AE76-F2A21FAFCEE3}" type="slidenum"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631880" y="333360"/>
            <a:ext cx="9071280" cy="501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КЛЮЧЕВЫЕ ПРЕДПРИЯТИЯ – КОМПЕТЕНЦИИ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9" name="Shape 370"/>
          <p:cNvSpPr/>
          <p:nvPr/>
        </p:nvSpPr>
        <p:spPr>
          <a:xfrm flipV="1" rot="10800000">
            <a:off x="339480" y="1197000"/>
            <a:ext cx="1222560" cy="228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1160" algn="ctr">
              <a:lnSpc>
                <a:spcPct val="100000"/>
              </a:lnSpc>
              <a:spcBef>
                <a:spcPts val="113"/>
              </a:spcBef>
            </a:pPr>
            <a:r>
              <a:rPr b="1" lang="ru-RU" sz="14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 Х </a:t>
            </a:r>
            <a:r>
              <a:rPr b="0" lang="ru-RU" sz="10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компаний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0" name="Shape 373"/>
          <p:cNvSpPr/>
          <p:nvPr/>
        </p:nvSpPr>
        <p:spPr>
          <a:xfrm>
            <a:off x="227160" y="1881360"/>
            <a:ext cx="114804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1160" algn="ctr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1" lang="ru-RU" sz="149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     80%+</a:t>
            </a:r>
            <a:endParaRPr b="0" lang="ru-RU" sz="149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1" name="Shape 374"/>
          <p:cNvSpPr/>
          <p:nvPr/>
        </p:nvSpPr>
        <p:spPr>
          <a:xfrm>
            <a:off x="299880" y="2170080"/>
            <a:ext cx="1144800" cy="21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>
              <a:lnSpc>
                <a:spcPts val="788"/>
              </a:lnSpc>
              <a:spcBef>
                <a:spcPts val="88"/>
              </a:spcBef>
            </a:pPr>
            <a:r>
              <a:rPr b="1" lang="ru-RU" sz="8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экономики территории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2" name="Shape 375"/>
          <p:cNvSpPr/>
          <p:nvPr/>
        </p:nvSpPr>
        <p:spPr>
          <a:xfrm>
            <a:off x="338040" y="3500280"/>
            <a:ext cx="360" cy="2649600"/>
          </a:xfrm>
          <a:prstGeom prst="line">
            <a:avLst/>
          </a:prstGeom>
          <a:ln w="28575">
            <a:solidFill>
              <a:srgbClr val="c2c3c3"/>
            </a:solidFill>
            <a:round/>
          </a:ln>
        </p:spPr>
        <p:style>
          <a:lnRef idx="0"/>
          <a:fillRef idx="0">
            <a:schemeClr val="accent1"/>
          </a:fillRef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3" name="Shape 376"/>
          <p:cNvSpPr/>
          <p:nvPr/>
        </p:nvSpPr>
        <p:spPr>
          <a:xfrm>
            <a:off x="247680" y="3360600"/>
            <a:ext cx="177840" cy="1778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80" strike="noStrike" u="non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14" name="Shape 377"/>
          <p:cNvSpPr/>
          <p:nvPr/>
        </p:nvSpPr>
        <p:spPr>
          <a:xfrm>
            <a:off x="220680" y="6021360"/>
            <a:ext cx="177840" cy="17964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4f81bd"/>
            </a:solidFill>
            <a:round/>
          </a:ln>
        </p:spPr>
        <p:style>
          <a:lnRef idx="0"/>
          <a:fillRef idx="1">
            <a:schemeClr val="lt1"/>
          </a:fillRef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80" strike="noStrike" u="non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15" name="Shape 378"/>
          <p:cNvSpPr/>
          <p:nvPr/>
        </p:nvSpPr>
        <p:spPr>
          <a:xfrm>
            <a:off x="533520" y="3321000"/>
            <a:ext cx="1006560" cy="44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Отраслевые 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компетенции 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МО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6" name="Shape 379"/>
          <p:cNvSpPr/>
          <p:nvPr/>
        </p:nvSpPr>
        <p:spPr>
          <a:xfrm>
            <a:off x="527040" y="4675320"/>
            <a:ext cx="1150920" cy="298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Компетенции 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бизнеса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7" name="Shape 380"/>
          <p:cNvSpPr/>
          <p:nvPr/>
        </p:nvSpPr>
        <p:spPr>
          <a:xfrm>
            <a:off x="527040" y="5878440"/>
            <a:ext cx="1150920" cy="57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Носители 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компетенций                        – персонал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8" name="Shape 381"/>
          <p:cNvSpPr/>
          <p:nvPr/>
        </p:nvSpPr>
        <p:spPr>
          <a:xfrm>
            <a:off x="220680" y="4735440"/>
            <a:ext cx="177840" cy="17784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1">
            <a:schemeClr val="lt1"/>
          </a:fillRef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80" strike="noStrike" u="non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pic>
        <p:nvPicPr>
          <p:cNvPr id="219" name="Рисунок 19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09320" y="260280"/>
            <a:ext cx="752760" cy="8287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0" name="Таблица 16"/>
          <p:cNvGraphicFramePr/>
          <p:nvPr/>
        </p:nvGraphicFramePr>
        <p:xfrm>
          <a:off x="1703520" y="907920"/>
          <a:ext cx="9432000" cy="5857200"/>
        </p:xfrm>
        <a:graphic>
          <a:graphicData uri="http://schemas.openxmlformats.org/drawingml/2006/table">
            <a:tbl>
              <a:tblPr/>
              <a:tblGrid>
                <a:gridCol w="576000"/>
                <a:gridCol w="2952000"/>
                <a:gridCol w="4824360"/>
                <a:gridCol w="1080000"/>
              </a:tblGrid>
              <a:tr h="433800"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П/п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 Компания / КФХ/ ИП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сфера деятельности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 доля в экономике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84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1. Предприятия с долей государственного капитала, государственные и краевые предприятия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75%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31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«Партизанская ГРЭС» филиала «Приморская генерация» АО «ДГК»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и распределение электрической и тепловой энергии.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80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Предприятия железнодорожного транспорта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Ремонт и обслуживание ЖД транспорта и объектов железнодорожной инфраструктуры, перевозка грузов.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192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2. Предприятия частной формы собственности в сфере  производства и переработки продуктов питания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380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«ФармОушен Лаб»</a:t>
                      </a:r>
                      <a:br>
                        <a:rPr sz="1100"/>
                      </a:b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бадов из компонентов морских глубин. Торговая марка «Дары Моря»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331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«Лазурный» , ООО «ДЭМ-Лазурный»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Тепличное хозяйство по выращиванию овощей.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80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«Мартин Восток»</a:t>
                      </a:r>
                      <a:br>
                        <a:rPr sz="1100"/>
                      </a:b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продуктов питания под торговой  маркой «ОТ Мартина».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23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«Партизанский пивзавод»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пива.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80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«К/х «Бархатное»</a:t>
                      </a:r>
                      <a:br>
                        <a:rPr sz="1100"/>
                      </a:b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и переработка молока и молочных  продуктов.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43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ИП Полуэктов С.Н. 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продуктов из рыбы, морепродуктов и овощей.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068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3. Торговля ( малый бизнес, ИП)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7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ИП Беликова Л.Л.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Торговля продовольственными товарами, комбикормами.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07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ИП Меркулова О.В.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Торговля продовольственными товарами, комбикормами.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068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4. Прочее: малый бизнес,  ИП (строительство, услуги,)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68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5. Сельское хозяйство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1" name="PlaceHolder 2"/>
          <p:cNvSpPr>
            <a:spLocks noGrp="1"/>
          </p:cNvSpPr>
          <p:nvPr>
            <p:ph type="sldNum" idx="66"/>
          </p:nvPr>
        </p:nvSpPr>
        <p:spPr>
          <a:xfrm>
            <a:off x="8975880" y="631836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A7CFF83-D917-41FA-918E-622DC1875E7F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4004</TotalTime>
  <Application>Редактор_презентаций/3.4.0.0$Windows_X86_64 LibreOffice_project/28e785d753734312d20cf1174fdc6a11629cba33</Application>
  <AppVersion>15.0000</AppVersion>
  <Words>2370</Words>
  <Paragraphs>530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Дозорова Екатерина Сталиановна</dc:creator>
  <dc:description/>
  <dc:language>ru-RU</dc:language>
  <cp:lastModifiedBy/>
  <cp:lastPrinted>2026-05-04T11:50:18Z</cp:lastPrinted>
  <dcterms:modified xsi:type="dcterms:W3CDTF">2026-05-28T16:22:21Z</dcterms:modified>
  <cp:revision>293</cp:revision>
  <dc:subject/>
  <dc:title>Инвестиционный профиль МО  _______(название)_________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Произвольный</vt:lpwstr>
  </property>
  <property fmtid="{D5CDD505-2E9C-101B-9397-08002B2CF9AE}" pid="4" name="Slides">
    <vt:i4>21</vt:i4>
  </property>
</Properties>
</file>